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60" r:id="rId1"/>
    <p:sldMasterId id="2147484056" r:id="rId2"/>
    <p:sldMasterId id="2147484076" r:id="rId3"/>
  </p:sldMasterIdLst>
  <p:notesMasterIdLst>
    <p:notesMasterId r:id="rId22"/>
  </p:notesMasterIdLst>
  <p:handoutMasterIdLst>
    <p:handoutMasterId r:id="rId23"/>
  </p:handoutMasterIdLst>
  <p:sldIdLst>
    <p:sldId id="285" r:id="rId4"/>
    <p:sldId id="287" r:id="rId5"/>
    <p:sldId id="299" r:id="rId6"/>
    <p:sldId id="300" r:id="rId7"/>
    <p:sldId id="293" r:id="rId8"/>
    <p:sldId id="301" r:id="rId9"/>
    <p:sldId id="318" r:id="rId10"/>
    <p:sldId id="302" r:id="rId11"/>
    <p:sldId id="304" r:id="rId12"/>
    <p:sldId id="315" r:id="rId13"/>
    <p:sldId id="305" r:id="rId14"/>
    <p:sldId id="311" r:id="rId15"/>
    <p:sldId id="319" r:id="rId16"/>
    <p:sldId id="312" r:id="rId17"/>
    <p:sldId id="313" r:id="rId18"/>
    <p:sldId id="314" r:id="rId19"/>
    <p:sldId id="284" r:id="rId20"/>
    <p:sldId id="260" r:id="rId21"/>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40450DD-870F-7BFA-91FF-1C63C40D7E3B}" name="Dan Merwin" initials="DM" userId="S::dmerwin@csba.org::c14689f2-f5bb-4e34-99a1-2ddec93aba8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87CB"/>
    <a:srgbClr val="004976"/>
    <a:srgbClr val="EDF0F2"/>
    <a:srgbClr val="F1BE48"/>
    <a:srgbClr val="595959"/>
    <a:srgbClr val="06557E"/>
    <a:srgbClr val="636362"/>
    <a:srgbClr val="63666A"/>
    <a:srgbClr val="BECFDA"/>
    <a:srgbClr val="769D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55"/>
    <p:restoredTop sz="95988"/>
  </p:normalViewPr>
  <p:slideViewPr>
    <p:cSldViewPr snapToGrid="0" snapToObjects="1">
      <p:cViewPr varScale="1">
        <p:scale>
          <a:sx n="111" d="100"/>
          <a:sy n="111" d="100"/>
        </p:scale>
        <p:origin x="444"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53" d="100"/>
          <a:sy n="153" d="100"/>
        </p:scale>
        <p:origin x="4768" y="19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remy Anderson" userId="dac7a9b4-2936-44a8-b417-d8487e450552" providerId="ADAL" clId="{18639786-39F8-4407-B547-0B4075C1186B}"/>
    <pc:docChg chg="custSel modSld">
      <pc:chgData name="Jeremy Anderson" userId="dac7a9b4-2936-44a8-b417-d8487e450552" providerId="ADAL" clId="{18639786-39F8-4407-B547-0B4075C1186B}" dt="2025-11-04T23:31:47.737" v="99" actId="20577"/>
      <pc:docMkLst>
        <pc:docMk/>
      </pc:docMkLst>
      <pc:sldChg chg="modSp mod">
        <pc:chgData name="Jeremy Anderson" userId="dac7a9b4-2936-44a8-b417-d8487e450552" providerId="ADAL" clId="{18639786-39F8-4407-B547-0B4075C1186B}" dt="2025-11-04T23:31:47.737" v="99" actId="20577"/>
        <pc:sldMkLst>
          <pc:docMk/>
          <pc:sldMk cId="1841452519" sldId="313"/>
        </pc:sldMkLst>
        <pc:spChg chg="mod">
          <ac:chgData name="Jeremy Anderson" userId="dac7a9b4-2936-44a8-b417-d8487e450552" providerId="ADAL" clId="{18639786-39F8-4407-B547-0B4075C1186B}" dt="2025-11-04T23:31:47.737" v="99" actId="20577"/>
          <ac:spMkLst>
            <pc:docMk/>
            <pc:sldMk cId="1841452519" sldId="313"/>
            <ac:spMk id="3" creationId="{15A14C87-58EC-0338-04B2-B22846256E3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4614-442A-A090-F320EC73339B}"/>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4614-442A-A090-F320EC73339B}"/>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4614-442A-A090-F320EC73339B}"/>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1-4614-442A-A090-F320EC73339B}"/>
                </c:ext>
              </c:extLst>
            </c:dLbl>
            <c:dLbl>
              <c:idx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2"/>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3-4614-442A-A090-F320EC73339B}"/>
                </c:ext>
              </c:extLst>
            </c:dLbl>
            <c:dLbl>
              <c:idx val="2"/>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3"/>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5-4614-442A-A090-F320EC73339B}"/>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Federal funding</c:v>
                </c:pt>
                <c:pt idx="1">
                  <c:v>Local funding</c:v>
                </c:pt>
                <c:pt idx="2">
                  <c:v>State funding</c:v>
                </c:pt>
              </c:strCache>
            </c:strRef>
          </c:cat>
          <c:val>
            <c:numRef>
              <c:f>Sheet1!$B$2:$B$4</c:f>
              <c:numCache>
                <c:formatCode>0%</c:formatCode>
                <c:ptCount val="3"/>
                <c:pt idx="0">
                  <c:v>7.0000000000000007E-2</c:v>
                </c:pt>
                <c:pt idx="1">
                  <c:v>0.33</c:v>
                </c:pt>
                <c:pt idx="2">
                  <c:v>0.6</c:v>
                </c:pt>
              </c:numCache>
            </c:numRef>
          </c:val>
          <c:extLst>
            <c:ext xmlns:c16="http://schemas.microsoft.com/office/drawing/2014/chart" uri="{C3380CC4-5D6E-409C-BE32-E72D297353CC}">
              <c16:uniqueId val="{00000006-4614-442A-A090-F320EC73339B}"/>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31750" cap="rnd">
              <a:solidFill>
                <a:schemeClr val="accent3"/>
              </a:solidFill>
              <a:round/>
            </a:ln>
            <a:effectLst/>
          </c:spPr>
          <c:marker>
            <c:symbol val="none"/>
          </c:marker>
          <c:cat>
            <c:strRef>
              <c:f>Sheet2!$A$3:$A$10</c:f>
              <c:strCache>
                <c:ptCount val="8"/>
                <c:pt idx="0">
                  <c:v>2017-18</c:v>
                </c:pt>
                <c:pt idx="1">
                  <c:v>2018-19</c:v>
                </c:pt>
                <c:pt idx="2">
                  <c:v>2019-20</c:v>
                </c:pt>
                <c:pt idx="3">
                  <c:v>2020-21</c:v>
                </c:pt>
                <c:pt idx="4">
                  <c:v>2021-22</c:v>
                </c:pt>
                <c:pt idx="5">
                  <c:v>2022-23</c:v>
                </c:pt>
                <c:pt idx="6">
                  <c:v>2023-24</c:v>
                </c:pt>
                <c:pt idx="7">
                  <c:v>2024-25</c:v>
                </c:pt>
              </c:strCache>
            </c:strRef>
          </c:cat>
          <c:val>
            <c:numRef>
              <c:f>Sheet2!$B$3:$B$10</c:f>
              <c:numCache>
                <c:formatCode>#,##0</c:formatCode>
                <c:ptCount val="8"/>
                <c:pt idx="0">
                  <c:v>6211874</c:v>
                </c:pt>
                <c:pt idx="1">
                  <c:v>6186278</c:v>
                </c:pt>
                <c:pt idx="2">
                  <c:v>6163001</c:v>
                </c:pt>
                <c:pt idx="3">
                  <c:v>6002393</c:v>
                </c:pt>
                <c:pt idx="4">
                  <c:v>5892074</c:v>
                </c:pt>
                <c:pt idx="5">
                  <c:v>5852544</c:v>
                </c:pt>
                <c:pt idx="6">
                  <c:v>5837690</c:v>
                </c:pt>
                <c:pt idx="7">
                  <c:v>5806221</c:v>
                </c:pt>
              </c:numCache>
            </c:numRef>
          </c:val>
          <c:smooth val="0"/>
          <c:extLst>
            <c:ext xmlns:c16="http://schemas.microsoft.com/office/drawing/2014/chart" uri="{C3380CC4-5D6E-409C-BE32-E72D297353CC}">
              <c16:uniqueId val="{00000000-0E54-4083-A04A-2DEE2190660F}"/>
            </c:ext>
          </c:extLst>
        </c:ser>
        <c:dLbls>
          <c:showLegendKey val="0"/>
          <c:showVal val="0"/>
          <c:showCatName val="0"/>
          <c:showSerName val="0"/>
          <c:showPercent val="0"/>
          <c:showBubbleSize val="0"/>
        </c:dLbls>
        <c:smooth val="0"/>
        <c:axId val="1521078992"/>
        <c:axId val="1521075632"/>
      </c:lineChart>
      <c:catAx>
        <c:axId val="1521078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21075632"/>
        <c:crosses val="autoZero"/>
        <c:auto val="1"/>
        <c:lblAlgn val="ctr"/>
        <c:lblOffset val="100"/>
        <c:noMultiLvlLbl val="0"/>
      </c:catAx>
      <c:valAx>
        <c:axId val="15210756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2107899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31750" cap="rnd">
              <a:solidFill>
                <a:schemeClr val="accent3"/>
              </a:solidFill>
              <a:round/>
            </a:ln>
            <a:effectLst/>
          </c:spPr>
          <c:marker>
            <c:symbol val="none"/>
          </c:marker>
          <c:cat>
            <c:strRef>
              <c:f>Sheet2!$A$3:$A$10</c:f>
              <c:strCache>
                <c:ptCount val="8"/>
                <c:pt idx="0">
                  <c:v>2017-18</c:v>
                </c:pt>
                <c:pt idx="1">
                  <c:v>2018-19</c:v>
                </c:pt>
                <c:pt idx="2">
                  <c:v>2019-20</c:v>
                </c:pt>
                <c:pt idx="3">
                  <c:v>2020-21</c:v>
                </c:pt>
                <c:pt idx="4">
                  <c:v>2021-22</c:v>
                </c:pt>
                <c:pt idx="5">
                  <c:v>2022-23</c:v>
                </c:pt>
                <c:pt idx="6">
                  <c:v>2023-24</c:v>
                </c:pt>
                <c:pt idx="7">
                  <c:v>2024-25</c:v>
                </c:pt>
              </c:strCache>
            </c:strRef>
          </c:cat>
          <c:val>
            <c:numRef>
              <c:f>Sheet2!$B$3:$B$10</c:f>
              <c:numCache>
                <c:formatCode>#,##0</c:formatCode>
                <c:ptCount val="8"/>
                <c:pt idx="0">
                  <c:v>6211874</c:v>
                </c:pt>
                <c:pt idx="1">
                  <c:v>6186278</c:v>
                </c:pt>
                <c:pt idx="2">
                  <c:v>6163001</c:v>
                </c:pt>
                <c:pt idx="3">
                  <c:v>6002393</c:v>
                </c:pt>
                <c:pt idx="4">
                  <c:v>5892074</c:v>
                </c:pt>
                <c:pt idx="5">
                  <c:v>5852544</c:v>
                </c:pt>
                <c:pt idx="6">
                  <c:v>5837690</c:v>
                </c:pt>
                <c:pt idx="7">
                  <c:v>5806221</c:v>
                </c:pt>
              </c:numCache>
            </c:numRef>
          </c:val>
          <c:smooth val="0"/>
          <c:extLst>
            <c:ext xmlns:c16="http://schemas.microsoft.com/office/drawing/2014/chart" uri="{C3380CC4-5D6E-409C-BE32-E72D297353CC}">
              <c16:uniqueId val="{00000000-0E54-4083-A04A-2DEE2190660F}"/>
            </c:ext>
          </c:extLst>
        </c:ser>
        <c:dLbls>
          <c:showLegendKey val="0"/>
          <c:showVal val="0"/>
          <c:showCatName val="0"/>
          <c:showSerName val="0"/>
          <c:showPercent val="0"/>
          <c:showBubbleSize val="0"/>
        </c:dLbls>
        <c:smooth val="0"/>
        <c:axId val="1521078992"/>
        <c:axId val="1521075632"/>
      </c:lineChart>
      <c:catAx>
        <c:axId val="1521078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21075632"/>
        <c:crosses val="autoZero"/>
        <c:auto val="1"/>
        <c:lblAlgn val="ctr"/>
        <c:lblOffset val="100"/>
        <c:noMultiLvlLbl val="0"/>
      </c:catAx>
      <c:valAx>
        <c:axId val="15210756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2107899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366F14-2843-4E21-9532-714293FD4420}" type="doc">
      <dgm:prSet loTypeId="urn:microsoft.com/office/officeart/2017/3/layout/HorizontalPathTimeline" loCatId="process" qsTypeId="urn:microsoft.com/office/officeart/2005/8/quickstyle/simple2" qsCatId="simple" csTypeId="urn:microsoft.com/office/officeart/2005/8/colors/accent1_2" csCatId="accent1" phldr="1"/>
      <dgm:spPr/>
      <dgm:t>
        <a:bodyPr/>
        <a:lstStyle/>
        <a:p>
          <a:endParaRPr lang="en-US"/>
        </a:p>
      </dgm:t>
    </dgm:pt>
    <dgm:pt modelId="{7471FC15-FB81-4AC9-8F9B-750B4E88B2BE}">
      <dgm:prSet/>
      <dgm:spPr/>
      <dgm:t>
        <a:bodyPr/>
        <a:lstStyle/>
        <a:p>
          <a:pPr>
            <a:defRPr b="1"/>
          </a:pPr>
          <a:r>
            <a:rPr lang="en-US"/>
            <a:t>1 July</a:t>
          </a:r>
        </a:p>
      </dgm:t>
    </dgm:pt>
    <dgm:pt modelId="{5D3D913E-379D-4E52-B2E8-6862722B675F}" type="parTrans" cxnId="{4AE86A9D-2C97-4093-BFCE-996F4E7C8A77}">
      <dgm:prSet/>
      <dgm:spPr/>
      <dgm:t>
        <a:bodyPr/>
        <a:lstStyle/>
        <a:p>
          <a:endParaRPr lang="en-US"/>
        </a:p>
      </dgm:t>
    </dgm:pt>
    <dgm:pt modelId="{6D7EE290-1736-4719-885B-8BF9A196B0F6}" type="sibTrans" cxnId="{4AE86A9D-2C97-4093-BFCE-996F4E7C8A77}">
      <dgm:prSet/>
      <dgm:spPr/>
      <dgm:t>
        <a:bodyPr/>
        <a:lstStyle/>
        <a:p>
          <a:endParaRPr lang="en-US"/>
        </a:p>
      </dgm:t>
    </dgm:pt>
    <dgm:pt modelId="{FEF1F4E9-44EE-405D-8932-AFDA13A0C567}">
      <dgm:prSet/>
      <dgm:spPr/>
      <dgm:t>
        <a:bodyPr/>
        <a:lstStyle/>
        <a:p>
          <a:r>
            <a:rPr lang="en-US" dirty="0"/>
            <a:t>The fiscal year begins when the budget takes effect.</a:t>
          </a:r>
        </a:p>
      </dgm:t>
    </dgm:pt>
    <dgm:pt modelId="{94160867-0743-4054-83E8-E2D9CB309BF7}" type="parTrans" cxnId="{1D18449C-78C3-4EB3-B997-DB394D0B1DBE}">
      <dgm:prSet/>
      <dgm:spPr/>
      <dgm:t>
        <a:bodyPr/>
        <a:lstStyle/>
        <a:p>
          <a:endParaRPr lang="en-US"/>
        </a:p>
      </dgm:t>
    </dgm:pt>
    <dgm:pt modelId="{B765D5C7-C74B-4F6A-8CD1-15CC6B4F9362}" type="sibTrans" cxnId="{1D18449C-78C3-4EB3-B997-DB394D0B1DBE}">
      <dgm:prSet/>
      <dgm:spPr/>
      <dgm:t>
        <a:bodyPr/>
        <a:lstStyle/>
        <a:p>
          <a:endParaRPr lang="en-US"/>
        </a:p>
      </dgm:t>
    </dgm:pt>
    <dgm:pt modelId="{BDD9817A-9BD1-4F7B-9ADE-D4E5553DBFA2}">
      <dgm:prSet/>
      <dgm:spPr/>
      <dgm:t>
        <a:bodyPr/>
        <a:lstStyle/>
        <a:p>
          <a:pPr>
            <a:defRPr b="1"/>
          </a:pPr>
          <a:r>
            <a:rPr lang="en-US"/>
            <a:t>July–Jan.</a:t>
          </a:r>
        </a:p>
      </dgm:t>
    </dgm:pt>
    <dgm:pt modelId="{098CAC4C-7FEF-4E44-BCB0-3EA9CEE8D17A}" type="parTrans" cxnId="{D91AA05A-D453-48F8-A7BB-C47333FB751F}">
      <dgm:prSet/>
      <dgm:spPr/>
      <dgm:t>
        <a:bodyPr/>
        <a:lstStyle/>
        <a:p>
          <a:endParaRPr lang="en-US"/>
        </a:p>
      </dgm:t>
    </dgm:pt>
    <dgm:pt modelId="{560DDD61-3E21-4767-BCF6-22496DE99678}" type="sibTrans" cxnId="{D91AA05A-D453-48F8-A7BB-C47333FB751F}">
      <dgm:prSet/>
      <dgm:spPr/>
      <dgm:t>
        <a:bodyPr/>
        <a:lstStyle/>
        <a:p>
          <a:endParaRPr lang="en-US"/>
        </a:p>
      </dgm:t>
    </dgm:pt>
    <dgm:pt modelId="{727BB331-8A91-459C-8FC7-1F4820B5DF99}">
      <dgm:prSet/>
      <dgm:spPr/>
      <dgm:t>
        <a:bodyPr/>
        <a:lstStyle/>
        <a:p>
          <a:r>
            <a:rPr lang="en-US" b="1" dirty="0"/>
            <a:t>Mid-July – January</a:t>
          </a:r>
          <a:r>
            <a:rPr lang="en-US" dirty="0"/>
            <a:t>: State agencies are assembling budgets.</a:t>
          </a:r>
        </a:p>
      </dgm:t>
    </dgm:pt>
    <dgm:pt modelId="{4647BCD7-5BF3-47AC-95D7-E9DDB097FC6B}" type="parTrans" cxnId="{245A3E4C-1AFC-4E94-A69A-B4428000C23D}">
      <dgm:prSet/>
      <dgm:spPr/>
      <dgm:t>
        <a:bodyPr/>
        <a:lstStyle/>
        <a:p>
          <a:endParaRPr lang="en-US"/>
        </a:p>
      </dgm:t>
    </dgm:pt>
    <dgm:pt modelId="{74A80096-10D1-41B8-B2E8-E0DEFFDDCD15}" type="sibTrans" cxnId="{245A3E4C-1AFC-4E94-A69A-B4428000C23D}">
      <dgm:prSet/>
      <dgm:spPr/>
      <dgm:t>
        <a:bodyPr/>
        <a:lstStyle/>
        <a:p>
          <a:endParaRPr lang="en-US"/>
        </a:p>
      </dgm:t>
    </dgm:pt>
    <dgm:pt modelId="{A8EF5B0E-FDC1-41DE-86BD-E12410BCCF01}">
      <dgm:prSet/>
      <dgm:spPr/>
      <dgm:t>
        <a:bodyPr/>
        <a:lstStyle/>
        <a:p>
          <a:pPr>
            <a:defRPr b="1"/>
          </a:pPr>
          <a:r>
            <a:rPr lang="en-US"/>
            <a:t>10 Jan.</a:t>
          </a:r>
        </a:p>
      </dgm:t>
    </dgm:pt>
    <dgm:pt modelId="{185CBA49-4637-4CBE-8313-680CECB33575}" type="parTrans" cxnId="{39830C9E-1218-4581-9372-8EF062343308}">
      <dgm:prSet/>
      <dgm:spPr/>
      <dgm:t>
        <a:bodyPr/>
        <a:lstStyle/>
        <a:p>
          <a:endParaRPr lang="en-US"/>
        </a:p>
      </dgm:t>
    </dgm:pt>
    <dgm:pt modelId="{1EC3F283-AB57-4B0C-ACC9-B9D35A98B77B}" type="sibTrans" cxnId="{39830C9E-1218-4581-9372-8EF062343308}">
      <dgm:prSet/>
      <dgm:spPr/>
      <dgm:t>
        <a:bodyPr/>
        <a:lstStyle/>
        <a:p>
          <a:endParaRPr lang="en-US"/>
        </a:p>
      </dgm:t>
    </dgm:pt>
    <dgm:pt modelId="{1EEEF4DF-A6EF-4B8F-B718-EEA7E39E8213}">
      <dgm:prSet/>
      <dgm:spPr/>
      <dgm:t>
        <a:bodyPr/>
        <a:lstStyle/>
        <a:p>
          <a:r>
            <a:rPr lang="en-US" b="1" dirty="0"/>
            <a:t>No later than January 10</a:t>
          </a:r>
          <a:r>
            <a:rPr lang="en-US" dirty="0"/>
            <a:t>: The Governor proposes their budget.</a:t>
          </a:r>
        </a:p>
      </dgm:t>
    </dgm:pt>
    <dgm:pt modelId="{5DB45D39-883D-47E1-9F6A-8ABBD68D549D}" type="parTrans" cxnId="{2C63AEEB-8275-4DD3-A8FF-AC0274F57E9E}">
      <dgm:prSet/>
      <dgm:spPr/>
      <dgm:t>
        <a:bodyPr/>
        <a:lstStyle/>
        <a:p>
          <a:endParaRPr lang="en-US"/>
        </a:p>
      </dgm:t>
    </dgm:pt>
    <dgm:pt modelId="{4E201688-DCDD-441A-AAB7-D35CF77738AE}" type="sibTrans" cxnId="{2C63AEEB-8275-4DD3-A8FF-AC0274F57E9E}">
      <dgm:prSet/>
      <dgm:spPr/>
      <dgm:t>
        <a:bodyPr/>
        <a:lstStyle/>
        <a:p>
          <a:endParaRPr lang="en-US"/>
        </a:p>
      </dgm:t>
    </dgm:pt>
    <dgm:pt modelId="{4CC45501-0544-4C11-8B71-91B462A15B8E}">
      <dgm:prSet/>
      <dgm:spPr/>
      <dgm:t>
        <a:bodyPr/>
        <a:lstStyle/>
        <a:p>
          <a:pPr>
            <a:defRPr b="1"/>
          </a:pPr>
          <a:r>
            <a:rPr lang="en-US"/>
            <a:t>15 May</a:t>
          </a:r>
        </a:p>
      </dgm:t>
    </dgm:pt>
    <dgm:pt modelId="{70A1FF0C-2D21-4CE6-BC71-076882ED5B62}" type="parTrans" cxnId="{75B73B34-7CDF-4172-9B06-91753BD3AAB6}">
      <dgm:prSet/>
      <dgm:spPr/>
      <dgm:t>
        <a:bodyPr/>
        <a:lstStyle/>
        <a:p>
          <a:endParaRPr lang="en-US"/>
        </a:p>
      </dgm:t>
    </dgm:pt>
    <dgm:pt modelId="{4CD21E41-925E-473F-B4C0-AE5B678661DB}" type="sibTrans" cxnId="{75B73B34-7CDF-4172-9B06-91753BD3AAB6}">
      <dgm:prSet/>
      <dgm:spPr/>
      <dgm:t>
        <a:bodyPr/>
        <a:lstStyle/>
        <a:p>
          <a:endParaRPr lang="en-US"/>
        </a:p>
      </dgm:t>
    </dgm:pt>
    <dgm:pt modelId="{EB986F5A-FE2C-4339-827F-B9410D380B84}">
      <dgm:prSet/>
      <dgm:spPr/>
      <dgm:t>
        <a:bodyPr/>
        <a:lstStyle/>
        <a:p>
          <a:r>
            <a:rPr lang="en-US" b="1" dirty="0"/>
            <a:t>No later than May 15</a:t>
          </a:r>
          <a:r>
            <a:rPr lang="en-US" dirty="0"/>
            <a:t>: The Governor announces a revised budget that reflects changes in state revenue. The legislature is releasing trailer bills that allocate funding.</a:t>
          </a:r>
        </a:p>
      </dgm:t>
    </dgm:pt>
    <dgm:pt modelId="{8CBC8710-F551-44F7-94E4-C46610CB78CA}" type="parTrans" cxnId="{EE6617F5-A0B4-4205-B197-EC530D9589EC}">
      <dgm:prSet/>
      <dgm:spPr/>
      <dgm:t>
        <a:bodyPr/>
        <a:lstStyle/>
        <a:p>
          <a:endParaRPr lang="en-US"/>
        </a:p>
      </dgm:t>
    </dgm:pt>
    <dgm:pt modelId="{1693730B-8F59-4023-8AA3-9C8878A57780}" type="sibTrans" cxnId="{EE6617F5-A0B4-4205-B197-EC530D9589EC}">
      <dgm:prSet/>
      <dgm:spPr/>
      <dgm:t>
        <a:bodyPr/>
        <a:lstStyle/>
        <a:p>
          <a:endParaRPr lang="en-US"/>
        </a:p>
      </dgm:t>
    </dgm:pt>
    <dgm:pt modelId="{902AC396-03E3-4259-8894-095D92A133EA}">
      <dgm:prSet/>
      <dgm:spPr/>
      <dgm:t>
        <a:bodyPr/>
        <a:lstStyle/>
        <a:p>
          <a:pPr>
            <a:defRPr b="1"/>
          </a:pPr>
          <a:r>
            <a:rPr lang="en-US"/>
            <a:t>May–15 June</a:t>
          </a:r>
        </a:p>
      </dgm:t>
    </dgm:pt>
    <dgm:pt modelId="{522BCE41-2829-4800-99BF-7C88508BCB38}" type="parTrans" cxnId="{4F865B80-2E02-4D04-B6A3-88669EC9A710}">
      <dgm:prSet/>
      <dgm:spPr/>
      <dgm:t>
        <a:bodyPr/>
        <a:lstStyle/>
        <a:p>
          <a:endParaRPr lang="en-US"/>
        </a:p>
      </dgm:t>
    </dgm:pt>
    <dgm:pt modelId="{0F6ADDE9-D63B-4E98-8C71-3F638A52A154}" type="sibTrans" cxnId="{4F865B80-2E02-4D04-B6A3-88669EC9A710}">
      <dgm:prSet/>
      <dgm:spPr/>
      <dgm:t>
        <a:bodyPr/>
        <a:lstStyle/>
        <a:p>
          <a:endParaRPr lang="en-US"/>
        </a:p>
      </dgm:t>
    </dgm:pt>
    <dgm:pt modelId="{8B5E3409-1BE3-40A8-9784-B7329B85890F}">
      <dgm:prSet/>
      <dgm:spPr/>
      <dgm:t>
        <a:bodyPr/>
        <a:lstStyle/>
        <a:p>
          <a:r>
            <a:rPr lang="en-US" b="1" dirty="0"/>
            <a:t>Mid-May – June 15</a:t>
          </a:r>
          <a:r>
            <a:rPr lang="en-US" dirty="0"/>
            <a:t>: The Assembly and the Senate finalize their budget versions and iron out differences with the Governor.</a:t>
          </a:r>
        </a:p>
      </dgm:t>
    </dgm:pt>
    <dgm:pt modelId="{7481EE2B-2422-482E-9ADB-8A9C6488993F}" type="parTrans" cxnId="{0C5C42AF-D854-470E-91F1-22906F44C838}">
      <dgm:prSet/>
      <dgm:spPr/>
      <dgm:t>
        <a:bodyPr/>
        <a:lstStyle/>
        <a:p>
          <a:endParaRPr lang="en-US"/>
        </a:p>
      </dgm:t>
    </dgm:pt>
    <dgm:pt modelId="{55DA2552-EE1E-4405-B350-933BEBD58B6B}" type="sibTrans" cxnId="{0C5C42AF-D854-470E-91F1-22906F44C838}">
      <dgm:prSet/>
      <dgm:spPr/>
      <dgm:t>
        <a:bodyPr/>
        <a:lstStyle/>
        <a:p>
          <a:endParaRPr lang="en-US"/>
        </a:p>
      </dgm:t>
    </dgm:pt>
    <dgm:pt modelId="{1EF22EF1-AD70-42C4-9E49-2194A0F5E469}">
      <dgm:prSet/>
      <dgm:spPr/>
      <dgm:t>
        <a:bodyPr/>
        <a:lstStyle/>
        <a:p>
          <a:pPr>
            <a:defRPr b="1"/>
          </a:pPr>
          <a:r>
            <a:rPr lang="en-US"/>
            <a:t>15 June</a:t>
          </a:r>
        </a:p>
      </dgm:t>
    </dgm:pt>
    <dgm:pt modelId="{CE10B05A-FD13-4B96-B6B7-5D6063380838}" type="parTrans" cxnId="{BC0F3FAC-DA66-47EE-9CAD-0AD44EE63BD1}">
      <dgm:prSet/>
      <dgm:spPr/>
      <dgm:t>
        <a:bodyPr/>
        <a:lstStyle/>
        <a:p>
          <a:endParaRPr lang="en-US"/>
        </a:p>
      </dgm:t>
    </dgm:pt>
    <dgm:pt modelId="{2C1BFB26-80AD-4755-BB4A-8546C28966DB}" type="sibTrans" cxnId="{BC0F3FAC-DA66-47EE-9CAD-0AD44EE63BD1}">
      <dgm:prSet/>
      <dgm:spPr/>
      <dgm:t>
        <a:bodyPr/>
        <a:lstStyle/>
        <a:p>
          <a:endParaRPr lang="en-US"/>
        </a:p>
      </dgm:t>
    </dgm:pt>
    <dgm:pt modelId="{831B5B8A-54C3-4216-B398-D435D060BDE9}">
      <dgm:prSet/>
      <dgm:spPr/>
      <dgm:t>
        <a:bodyPr/>
        <a:lstStyle/>
        <a:p>
          <a:r>
            <a:rPr lang="en-US"/>
            <a:t>The constitutional deadline to pass a budget. If the budget is not passed, legislators do not get paid.</a:t>
          </a:r>
        </a:p>
      </dgm:t>
    </dgm:pt>
    <dgm:pt modelId="{52EBA629-9C43-44FD-9499-652881B60CFA}" type="parTrans" cxnId="{569A317C-703C-492D-AEDC-E8E3D7516DFC}">
      <dgm:prSet/>
      <dgm:spPr/>
      <dgm:t>
        <a:bodyPr/>
        <a:lstStyle/>
        <a:p>
          <a:endParaRPr lang="en-US"/>
        </a:p>
      </dgm:t>
    </dgm:pt>
    <dgm:pt modelId="{C5980CBB-445F-4829-BE9C-F21537EAF563}" type="sibTrans" cxnId="{569A317C-703C-492D-AEDC-E8E3D7516DFC}">
      <dgm:prSet/>
      <dgm:spPr/>
      <dgm:t>
        <a:bodyPr/>
        <a:lstStyle/>
        <a:p>
          <a:endParaRPr lang="en-US"/>
        </a:p>
      </dgm:t>
    </dgm:pt>
    <dgm:pt modelId="{0808C248-B8AD-4CC3-8860-E8DF149C68C8}">
      <dgm:prSet/>
      <dgm:spPr/>
      <dgm:t>
        <a:bodyPr/>
        <a:lstStyle/>
        <a:p>
          <a:pPr>
            <a:defRPr b="1"/>
          </a:pPr>
          <a:r>
            <a:rPr lang="en-US"/>
            <a:t>30 June</a:t>
          </a:r>
        </a:p>
      </dgm:t>
    </dgm:pt>
    <dgm:pt modelId="{42F69C8E-A843-4A0C-9763-410C95CAFDC9}" type="parTrans" cxnId="{C1DEB567-4C8F-44E4-B485-C2FDCE01DB9B}">
      <dgm:prSet/>
      <dgm:spPr/>
      <dgm:t>
        <a:bodyPr/>
        <a:lstStyle/>
        <a:p>
          <a:endParaRPr lang="en-US"/>
        </a:p>
      </dgm:t>
    </dgm:pt>
    <dgm:pt modelId="{1F9907FD-84CC-4261-B3C6-EE25733C737C}" type="sibTrans" cxnId="{C1DEB567-4C8F-44E4-B485-C2FDCE01DB9B}">
      <dgm:prSet/>
      <dgm:spPr/>
      <dgm:t>
        <a:bodyPr/>
        <a:lstStyle/>
        <a:p>
          <a:endParaRPr lang="en-US"/>
        </a:p>
      </dgm:t>
    </dgm:pt>
    <dgm:pt modelId="{66A3E6CB-C55A-4109-AEC5-BD5A28685EB9}">
      <dgm:prSet/>
      <dgm:spPr/>
      <dgm:t>
        <a:bodyPr/>
        <a:lstStyle/>
        <a:p>
          <a:r>
            <a:rPr lang="en-US" b="1" dirty="0"/>
            <a:t>Before or on June 30</a:t>
          </a:r>
          <a:r>
            <a:rPr lang="en-US" dirty="0"/>
            <a:t>: The Governor signs the budget bill.</a:t>
          </a:r>
        </a:p>
      </dgm:t>
    </dgm:pt>
    <dgm:pt modelId="{75F0F8B3-6013-4196-AD5E-8E89B61B89D4}" type="parTrans" cxnId="{9EAC77FB-6C5B-43B6-B16A-950F34800B12}">
      <dgm:prSet/>
      <dgm:spPr/>
      <dgm:t>
        <a:bodyPr/>
        <a:lstStyle/>
        <a:p>
          <a:endParaRPr lang="en-US"/>
        </a:p>
      </dgm:t>
    </dgm:pt>
    <dgm:pt modelId="{CB545B12-133C-4E4E-B18C-793AE62EEB76}" type="sibTrans" cxnId="{9EAC77FB-6C5B-43B6-B16A-950F34800B12}">
      <dgm:prSet/>
      <dgm:spPr/>
      <dgm:t>
        <a:bodyPr/>
        <a:lstStyle/>
        <a:p>
          <a:endParaRPr lang="en-US"/>
        </a:p>
      </dgm:t>
    </dgm:pt>
    <dgm:pt modelId="{F5EC19C3-7805-44EC-ADD7-1728DC6EB54A}" type="pres">
      <dgm:prSet presAssocID="{6D366F14-2843-4E21-9532-714293FD4420}" presName="root" presStyleCnt="0">
        <dgm:presLayoutVars>
          <dgm:chMax/>
          <dgm:chPref/>
          <dgm:animLvl val="lvl"/>
        </dgm:presLayoutVars>
      </dgm:prSet>
      <dgm:spPr/>
    </dgm:pt>
    <dgm:pt modelId="{5E6330F6-EBE5-4CDA-88E4-8D580B7672A4}" type="pres">
      <dgm:prSet presAssocID="{6D366F14-2843-4E21-9532-714293FD4420}" presName="divider" presStyleLbl="node1" presStyleIdx="0" presStyleCnt="1"/>
      <dgm:spPr/>
    </dgm:pt>
    <dgm:pt modelId="{E5B2D2B5-CA1C-4735-8EBD-AED357180353}" type="pres">
      <dgm:prSet presAssocID="{6D366F14-2843-4E21-9532-714293FD4420}" presName="nodes" presStyleCnt="0">
        <dgm:presLayoutVars>
          <dgm:chMax/>
          <dgm:chPref/>
          <dgm:animLvl val="lvl"/>
        </dgm:presLayoutVars>
      </dgm:prSet>
      <dgm:spPr/>
    </dgm:pt>
    <dgm:pt modelId="{78625CD0-8CDE-46BA-8C31-BAB074DFF729}" type="pres">
      <dgm:prSet presAssocID="{7471FC15-FB81-4AC9-8F9B-750B4E88B2BE}" presName="composite" presStyleCnt="0"/>
      <dgm:spPr/>
    </dgm:pt>
    <dgm:pt modelId="{AADE228D-F232-424A-96D9-7809DBF60EE2}" type="pres">
      <dgm:prSet presAssocID="{7471FC15-FB81-4AC9-8F9B-750B4E88B2BE}" presName="L1TextContainer" presStyleLbl="revTx" presStyleIdx="0" presStyleCnt="7">
        <dgm:presLayoutVars>
          <dgm:chMax val="1"/>
          <dgm:chPref val="1"/>
          <dgm:bulletEnabled val="1"/>
        </dgm:presLayoutVars>
      </dgm:prSet>
      <dgm:spPr/>
    </dgm:pt>
    <dgm:pt modelId="{F5D83FCC-F040-4346-B2A8-989ACD9B3E46}" type="pres">
      <dgm:prSet presAssocID="{7471FC15-FB81-4AC9-8F9B-750B4E88B2BE}" presName="L2TextContainerWrapper" presStyleCnt="0">
        <dgm:presLayoutVars>
          <dgm:chMax val="0"/>
          <dgm:chPref val="0"/>
          <dgm:bulletEnabled val="1"/>
        </dgm:presLayoutVars>
      </dgm:prSet>
      <dgm:spPr/>
    </dgm:pt>
    <dgm:pt modelId="{F5ED0BE9-4B9D-42BD-B3F6-E5E3815B4B09}" type="pres">
      <dgm:prSet presAssocID="{7471FC15-FB81-4AC9-8F9B-750B4E88B2BE}" presName="L2TextContainer" presStyleLbl="bgAccFollowNode1" presStyleIdx="0" presStyleCnt="7"/>
      <dgm:spPr/>
    </dgm:pt>
    <dgm:pt modelId="{57E76B59-A3E1-4531-9BAA-3C36A9617D97}" type="pres">
      <dgm:prSet presAssocID="{7471FC15-FB81-4AC9-8F9B-750B4E88B2BE}" presName="FlexibleEmptyPlaceHolder" presStyleCnt="0"/>
      <dgm:spPr/>
    </dgm:pt>
    <dgm:pt modelId="{460A1223-3E7C-481E-BFD5-27BF075DD6FE}" type="pres">
      <dgm:prSet presAssocID="{7471FC15-FB81-4AC9-8F9B-750B4E88B2BE}" presName="ConnectLine" presStyleLbl="alignNode1" presStyleIdx="0" presStyleCnt="7"/>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gm:spPr>
    </dgm:pt>
    <dgm:pt modelId="{7280EFAC-241E-4233-B7DA-2B25670D9EEF}" type="pres">
      <dgm:prSet presAssocID="{7471FC15-FB81-4AC9-8F9B-750B4E88B2BE}" presName="ConnectorPoint" presStyleLbl="fgAcc1" presStyleIdx="0" presStyleCnt="7"/>
      <dgm:spPr>
        <a:solidFill>
          <a:schemeClr val="lt1">
            <a:alpha val="90000"/>
            <a:hueOff val="0"/>
            <a:satOff val="0"/>
            <a:lumOff val="0"/>
            <a:alphaOff val="0"/>
          </a:schemeClr>
        </a:solidFill>
        <a:ln w="31750" cap="flat" cmpd="sng" algn="ctr">
          <a:noFill/>
          <a:prstDash val="solid"/>
        </a:ln>
        <a:effectLst/>
      </dgm:spPr>
    </dgm:pt>
    <dgm:pt modelId="{5A0D5A15-093E-41C9-A6E4-AE775829FDEC}" type="pres">
      <dgm:prSet presAssocID="{7471FC15-FB81-4AC9-8F9B-750B4E88B2BE}" presName="EmptyPlaceHolder" presStyleCnt="0"/>
      <dgm:spPr/>
    </dgm:pt>
    <dgm:pt modelId="{DA52F2FC-BAF1-4AA0-B080-3DC9949CE518}" type="pres">
      <dgm:prSet presAssocID="{6D7EE290-1736-4719-885B-8BF9A196B0F6}" presName="spaceBetweenRectangles" presStyleCnt="0"/>
      <dgm:spPr/>
    </dgm:pt>
    <dgm:pt modelId="{7C4F76BE-14B3-4932-95E8-BD6E8D00543F}" type="pres">
      <dgm:prSet presAssocID="{BDD9817A-9BD1-4F7B-9ADE-D4E5553DBFA2}" presName="composite" presStyleCnt="0"/>
      <dgm:spPr/>
    </dgm:pt>
    <dgm:pt modelId="{F667629B-18F7-45CC-B8D7-04C563E15F29}" type="pres">
      <dgm:prSet presAssocID="{BDD9817A-9BD1-4F7B-9ADE-D4E5553DBFA2}" presName="L1TextContainer" presStyleLbl="revTx" presStyleIdx="1" presStyleCnt="7">
        <dgm:presLayoutVars>
          <dgm:chMax val="1"/>
          <dgm:chPref val="1"/>
          <dgm:bulletEnabled val="1"/>
        </dgm:presLayoutVars>
      </dgm:prSet>
      <dgm:spPr/>
    </dgm:pt>
    <dgm:pt modelId="{3CA6C7DB-EBA1-4B76-805F-839776435DCF}" type="pres">
      <dgm:prSet presAssocID="{BDD9817A-9BD1-4F7B-9ADE-D4E5553DBFA2}" presName="L2TextContainerWrapper" presStyleCnt="0">
        <dgm:presLayoutVars>
          <dgm:chMax val="0"/>
          <dgm:chPref val="0"/>
          <dgm:bulletEnabled val="1"/>
        </dgm:presLayoutVars>
      </dgm:prSet>
      <dgm:spPr/>
    </dgm:pt>
    <dgm:pt modelId="{93300CB4-BD31-43E4-9AB5-3A03C2C72C0A}" type="pres">
      <dgm:prSet presAssocID="{BDD9817A-9BD1-4F7B-9ADE-D4E5553DBFA2}" presName="L2TextContainer" presStyleLbl="bgAccFollowNode1" presStyleIdx="1" presStyleCnt="7"/>
      <dgm:spPr/>
    </dgm:pt>
    <dgm:pt modelId="{ED544E8E-06AA-42F5-9E8A-3D6BA7E591EF}" type="pres">
      <dgm:prSet presAssocID="{BDD9817A-9BD1-4F7B-9ADE-D4E5553DBFA2}" presName="FlexibleEmptyPlaceHolder" presStyleCnt="0"/>
      <dgm:spPr/>
    </dgm:pt>
    <dgm:pt modelId="{8B40AF1E-C11C-4018-84CC-2C9FD314328B}" type="pres">
      <dgm:prSet presAssocID="{BDD9817A-9BD1-4F7B-9ADE-D4E5553DBFA2}" presName="ConnectLine" presStyleLbl="alignNode1" presStyleIdx="1" presStyleCnt="7"/>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gm:spPr>
    </dgm:pt>
    <dgm:pt modelId="{093C17AB-9ED3-4B25-84D1-67DBAC92A6B8}" type="pres">
      <dgm:prSet presAssocID="{BDD9817A-9BD1-4F7B-9ADE-D4E5553DBFA2}" presName="ConnectorPoint" presStyleLbl="fgAcc1" presStyleIdx="1" presStyleCnt="7"/>
      <dgm:spPr>
        <a:solidFill>
          <a:schemeClr val="lt1">
            <a:alpha val="90000"/>
            <a:hueOff val="0"/>
            <a:satOff val="0"/>
            <a:lumOff val="0"/>
            <a:alphaOff val="0"/>
          </a:schemeClr>
        </a:solidFill>
        <a:ln w="31750" cap="flat" cmpd="sng" algn="ctr">
          <a:noFill/>
          <a:prstDash val="solid"/>
        </a:ln>
        <a:effectLst/>
      </dgm:spPr>
    </dgm:pt>
    <dgm:pt modelId="{1DE380A8-7C13-454D-B6ED-AF36E79E9F78}" type="pres">
      <dgm:prSet presAssocID="{BDD9817A-9BD1-4F7B-9ADE-D4E5553DBFA2}" presName="EmptyPlaceHolder" presStyleCnt="0"/>
      <dgm:spPr/>
    </dgm:pt>
    <dgm:pt modelId="{C66CC927-4F60-479C-8801-D3DC666AAC0D}" type="pres">
      <dgm:prSet presAssocID="{560DDD61-3E21-4767-BCF6-22496DE99678}" presName="spaceBetweenRectangles" presStyleCnt="0"/>
      <dgm:spPr/>
    </dgm:pt>
    <dgm:pt modelId="{FC2BEB96-DEB9-4BF1-869C-BD03BB75B1BA}" type="pres">
      <dgm:prSet presAssocID="{A8EF5B0E-FDC1-41DE-86BD-E12410BCCF01}" presName="composite" presStyleCnt="0"/>
      <dgm:spPr/>
    </dgm:pt>
    <dgm:pt modelId="{EE758F5E-28F4-4E2A-B8DD-7AAD49E73FF5}" type="pres">
      <dgm:prSet presAssocID="{A8EF5B0E-FDC1-41DE-86BD-E12410BCCF01}" presName="L1TextContainer" presStyleLbl="revTx" presStyleIdx="2" presStyleCnt="7">
        <dgm:presLayoutVars>
          <dgm:chMax val="1"/>
          <dgm:chPref val="1"/>
          <dgm:bulletEnabled val="1"/>
        </dgm:presLayoutVars>
      </dgm:prSet>
      <dgm:spPr/>
    </dgm:pt>
    <dgm:pt modelId="{6F0C5447-D1B3-4B32-9708-B8213AD15C65}" type="pres">
      <dgm:prSet presAssocID="{A8EF5B0E-FDC1-41DE-86BD-E12410BCCF01}" presName="L2TextContainerWrapper" presStyleCnt="0">
        <dgm:presLayoutVars>
          <dgm:chMax val="0"/>
          <dgm:chPref val="0"/>
          <dgm:bulletEnabled val="1"/>
        </dgm:presLayoutVars>
      </dgm:prSet>
      <dgm:spPr/>
    </dgm:pt>
    <dgm:pt modelId="{F889E82B-FCCA-45FA-A92F-2F5DEC97711F}" type="pres">
      <dgm:prSet presAssocID="{A8EF5B0E-FDC1-41DE-86BD-E12410BCCF01}" presName="L2TextContainer" presStyleLbl="bgAccFollowNode1" presStyleIdx="2" presStyleCnt="7"/>
      <dgm:spPr/>
    </dgm:pt>
    <dgm:pt modelId="{BBDC4BD1-01DB-4E49-81FF-D415F7522EBC}" type="pres">
      <dgm:prSet presAssocID="{A8EF5B0E-FDC1-41DE-86BD-E12410BCCF01}" presName="FlexibleEmptyPlaceHolder" presStyleCnt="0"/>
      <dgm:spPr/>
    </dgm:pt>
    <dgm:pt modelId="{655EB1B5-0844-4001-9A44-600DE6B7AFB4}" type="pres">
      <dgm:prSet presAssocID="{A8EF5B0E-FDC1-41DE-86BD-E12410BCCF01}" presName="ConnectLine" presStyleLbl="alignNode1" presStyleIdx="2" presStyleCnt="7"/>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gm:spPr>
    </dgm:pt>
    <dgm:pt modelId="{C587ACB3-F90D-48EC-A184-E016A901B020}" type="pres">
      <dgm:prSet presAssocID="{A8EF5B0E-FDC1-41DE-86BD-E12410BCCF01}" presName="ConnectorPoint" presStyleLbl="fgAcc1" presStyleIdx="2" presStyleCnt="7"/>
      <dgm:spPr>
        <a:solidFill>
          <a:schemeClr val="lt1">
            <a:alpha val="90000"/>
            <a:hueOff val="0"/>
            <a:satOff val="0"/>
            <a:lumOff val="0"/>
            <a:alphaOff val="0"/>
          </a:schemeClr>
        </a:solidFill>
        <a:ln w="31750" cap="flat" cmpd="sng" algn="ctr">
          <a:noFill/>
          <a:prstDash val="solid"/>
        </a:ln>
        <a:effectLst/>
      </dgm:spPr>
    </dgm:pt>
    <dgm:pt modelId="{C7FF3082-74DB-4DCB-A4A5-B1A89DA1CA6C}" type="pres">
      <dgm:prSet presAssocID="{A8EF5B0E-FDC1-41DE-86BD-E12410BCCF01}" presName="EmptyPlaceHolder" presStyleCnt="0"/>
      <dgm:spPr/>
    </dgm:pt>
    <dgm:pt modelId="{3B25289E-4EC0-435A-A6F2-77D31229B86A}" type="pres">
      <dgm:prSet presAssocID="{1EC3F283-AB57-4B0C-ACC9-B9D35A98B77B}" presName="spaceBetweenRectangles" presStyleCnt="0"/>
      <dgm:spPr/>
    </dgm:pt>
    <dgm:pt modelId="{42382A58-64B1-49D6-A09F-EDAE1B8D6074}" type="pres">
      <dgm:prSet presAssocID="{4CC45501-0544-4C11-8B71-91B462A15B8E}" presName="composite" presStyleCnt="0"/>
      <dgm:spPr/>
    </dgm:pt>
    <dgm:pt modelId="{DE2C7ADF-601C-4412-9406-9599F6209A1B}" type="pres">
      <dgm:prSet presAssocID="{4CC45501-0544-4C11-8B71-91B462A15B8E}" presName="L1TextContainer" presStyleLbl="revTx" presStyleIdx="3" presStyleCnt="7">
        <dgm:presLayoutVars>
          <dgm:chMax val="1"/>
          <dgm:chPref val="1"/>
          <dgm:bulletEnabled val="1"/>
        </dgm:presLayoutVars>
      </dgm:prSet>
      <dgm:spPr/>
    </dgm:pt>
    <dgm:pt modelId="{2FA79D11-2672-4489-A37D-5E2DE301205F}" type="pres">
      <dgm:prSet presAssocID="{4CC45501-0544-4C11-8B71-91B462A15B8E}" presName="L2TextContainerWrapper" presStyleCnt="0">
        <dgm:presLayoutVars>
          <dgm:chMax val="0"/>
          <dgm:chPref val="0"/>
          <dgm:bulletEnabled val="1"/>
        </dgm:presLayoutVars>
      </dgm:prSet>
      <dgm:spPr/>
    </dgm:pt>
    <dgm:pt modelId="{8BF4CEA2-D2E0-4688-8FEB-C6BF60040C3E}" type="pres">
      <dgm:prSet presAssocID="{4CC45501-0544-4C11-8B71-91B462A15B8E}" presName="L2TextContainer" presStyleLbl="bgAccFollowNode1" presStyleIdx="3" presStyleCnt="7"/>
      <dgm:spPr/>
    </dgm:pt>
    <dgm:pt modelId="{B0848BAA-942A-4E40-8061-E1D5C3B6329F}" type="pres">
      <dgm:prSet presAssocID="{4CC45501-0544-4C11-8B71-91B462A15B8E}" presName="FlexibleEmptyPlaceHolder" presStyleCnt="0"/>
      <dgm:spPr/>
    </dgm:pt>
    <dgm:pt modelId="{9D841D6B-BDB3-48F6-ABCD-D6EEDE186DDB}" type="pres">
      <dgm:prSet presAssocID="{4CC45501-0544-4C11-8B71-91B462A15B8E}" presName="ConnectLine" presStyleLbl="alignNode1" presStyleIdx="3" presStyleCnt="7"/>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gm:spPr>
    </dgm:pt>
    <dgm:pt modelId="{87A284A1-2353-4820-936B-CDC8239B37DD}" type="pres">
      <dgm:prSet presAssocID="{4CC45501-0544-4C11-8B71-91B462A15B8E}" presName="ConnectorPoint" presStyleLbl="fgAcc1" presStyleIdx="3" presStyleCnt="7"/>
      <dgm:spPr>
        <a:solidFill>
          <a:schemeClr val="lt1">
            <a:alpha val="90000"/>
            <a:hueOff val="0"/>
            <a:satOff val="0"/>
            <a:lumOff val="0"/>
            <a:alphaOff val="0"/>
          </a:schemeClr>
        </a:solidFill>
        <a:ln w="31750" cap="flat" cmpd="sng" algn="ctr">
          <a:noFill/>
          <a:prstDash val="solid"/>
        </a:ln>
        <a:effectLst/>
      </dgm:spPr>
    </dgm:pt>
    <dgm:pt modelId="{9E9FC7C3-E392-4B62-86AA-717B18DC92DB}" type="pres">
      <dgm:prSet presAssocID="{4CC45501-0544-4C11-8B71-91B462A15B8E}" presName="EmptyPlaceHolder" presStyleCnt="0"/>
      <dgm:spPr/>
    </dgm:pt>
    <dgm:pt modelId="{43BAE0C7-2CD7-4EA7-B0E7-E0EC70BDDB60}" type="pres">
      <dgm:prSet presAssocID="{4CD21E41-925E-473F-B4C0-AE5B678661DB}" presName="spaceBetweenRectangles" presStyleCnt="0"/>
      <dgm:spPr/>
    </dgm:pt>
    <dgm:pt modelId="{A6AE128B-23CB-4E7A-961B-4BD77F0C6A0C}" type="pres">
      <dgm:prSet presAssocID="{902AC396-03E3-4259-8894-095D92A133EA}" presName="composite" presStyleCnt="0"/>
      <dgm:spPr/>
    </dgm:pt>
    <dgm:pt modelId="{638A5845-8538-499E-9ADB-22BFAF1639C6}" type="pres">
      <dgm:prSet presAssocID="{902AC396-03E3-4259-8894-095D92A133EA}" presName="L1TextContainer" presStyleLbl="revTx" presStyleIdx="4" presStyleCnt="7">
        <dgm:presLayoutVars>
          <dgm:chMax val="1"/>
          <dgm:chPref val="1"/>
          <dgm:bulletEnabled val="1"/>
        </dgm:presLayoutVars>
      </dgm:prSet>
      <dgm:spPr/>
    </dgm:pt>
    <dgm:pt modelId="{02DD76A8-1B68-49A3-9397-C171B33665A7}" type="pres">
      <dgm:prSet presAssocID="{902AC396-03E3-4259-8894-095D92A133EA}" presName="L2TextContainerWrapper" presStyleCnt="0">
        <dgm:presLayoutVars>
          <dgm:chMax val="0"/>
          <dgm:chPref val="0"/>
          <dgm:bulletEnabled val="1"/>
        </dgm:presLayoutVars>
      </dgm:prSet>
      <dgm:spPr/>
    </dgm:pt>
    <dgm:pt modelId="{8C12B6E6-681B-4DD8-A36F-9E5D707710FF}" type="pres">
      <dgm:prSet presAssocID="{902AC396-03E3-4259-8894-095D92A133EA}" presName="L2TextContainer" presStyleLbl="bgAccFollowNode1" presStyleIdx="4" presStyleCnt="7"/>
      <dgm:spPr/>
    </dgm:pt>
    <dgm:pt modelId="{89A490EA-3BCE-4B58-ADA3-3249DAA9EEA1}" type="pres">
      <dgm:prSet presAssocID="{902AC396-03E3-4259-8894-095D92A133EA}" presName="FlexibleEmptyPlaceHolder" presStyleCnt="0"/>
      <dgm:spPr/>
    </dgm:pt>
    <dgm:pt modelId="{8784AF38-1C1D-43DC-B4A8-8D1B29E31CF5}" type="pres">
      <dgm:prSet presAssocID="{902AC396-03E3-4259-8894-095D92A133EA}" presName="ConnectLine" presStyleLbl="alignNode1" presStyleIdx="4" presStyleCnt="7"/>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gm:spPr>
    </dgm:pt>
    <dgm:pt modelId="{A2D04A35-52F9-40F2-B25E-2308BAEDBB0B}" type="pres">
      <dgm:prSet presAssocID="{902AC396-03E3-4259-8894-095D92A133EA}" presName="ConnectorPoint" presStyleLbl="fgAcc1" presStyleIdx="4" presStyleCnt="7"/>
      <dgm:spPr>
        <a:solidFill>
          <a:schemeClr val="lt1">
            <a:alpha val="90000"/>
            <a:hueOff val="0"/>
            <a:satOff val="0"/>
            <a:lumOff val="0"/>
            <a:alphaOff val="0"/>
          </a:schemeClr>
        </a:solidFill>
        <a:ln w="31750" cap="flat" cmpd="sng" algn="ctr">
          <a:noFill/>
          <a:prstDash val="solid"/>
        </a:ln>
        <a:effectLst/>
      </dgm:spPr>
    </dgm:pt>
    <dgm:pt modelId="{B729718E-6C32-4117-B279-15B2D0A77408}" type="pres">
      <dgm:prSet presAssocID="{902AC396-03E3-4259-8894-095D92A133EA}" presName="EmptyPlaceHolder" presStyleCnt="0"/>
      <dgm:spPr/>
    </dgm:pt>
    <dgm:pt modelId="{AAD86A97-B638-48E6-A041-3A00B7B58524}" type="pres">
      <dgm:prSet presAssocID="{0F6ADDE9-D63B-4E98-8C71-3F638A52A154}" presName="spaceBetweenRectangles" presStyleCnt="0"/>
      <dgm:spPr/>
    </dgm:pt>
    <dgm:pt modelId="{E4505F99-95FA-4040-8B78-6DE0B7657EB5}" type="pres">
      <dgm:prSet presAssocID="{1EF22EF1-AD70-42C4-9E49-2194A0F5E469}" presName="composite" presStyleCnt="0"/>
      <dgm:spPr/>
    </dgm:pt>
    <dgm:pt modelId="{A20E274E-2035-420B-8733-62CF0F8620AA}" type="pres">
      <dgm:prSet presAssocID="{1EF22EF1-AD70-42C4-9E49-2194A0F5E469}" presName="L1TextContainer" presStyleLbl="revTx" presStyleIdx="5" presStyleCnt="7">
        <dgm:presLayoutVars>
          <dgm:chMax val="1"/>
          <dgm:chPref val="1"/>
          <dgm:bulletEnabled val="1"/>
        </dgm:presLayoutVars>
      </dgm:prSet>
      <dgm:spPr/>
    </dgm:pt>
    <dgm:pt modelId="{2DA127FD-1D31-40EA-846D-85D84611C758}" type="pres">
      <dgm:prSet presAssocID="{1EF22EF1-AD70-42C4-9E49-2194A0F5E469}" presName="L2TextContainerWrapper" presStyleCnt="0">
        <dgm:presLayoutVars>
          <dgm:chMax val="0"/>
          <dgm:chPref val="0"/>
          <dgm:bulletEnabled val="1"/>
        </dgm:presLayoutVars>
      </dgm:prSet>
      <dgm:spPr/>
    </dgm:pt>
    <dgm:pt modelId="{91A28BA5-4587-472B-BA4F-9328CB14BB84}" type="pres">
      <dgm:prSet presAssocID="{1EF22EF1-AD70-42C4-9E49-2194A0F5E469}" presName="L2TextContainer" presStyleLbl="bgAccFollowNode1" presStyleIdx="5" presStyleCnt="7"/>
      <dgm:spPr/>
    </dgm:pt>
    <dgm:pt modelId="{F2E83E5A-6879-4E72-AA09-AA6BC80FE7DE}" type="pres">
      <dgm:prSet presAssocID="{1EF22EF1-AD70-42C4-9E49-2194A0F5E469}" presName="FlexibleEmptyPlaceHolder" presStyleCnt="0"/>
      <dgm:spPr/>
    </dgm:pt>
    <dgm:pt modelId="{13C8B993-3A65-453E-AFDB-8D1D26D1BC8C}" type="pres">
      <dgm:prSet presAssocID="{1EF22EF1-AD70-42C4-9E49-2194A0F5E469}" presName="ConnectLine" presStyleLbl="alignNode1" presStyleIdx="5" presStyleCnt="7"/>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gm:spPr>
    </dgm:pt>
    <dgm:pt modelId="{F08A64BB-4196-49D8-AF86-9A1949C39219}" type="pres">
      <dgm:prSet presAssocID="{1EF22EF1-AD70-42C4-9E49-2194A0F5E469}" presName="ConnectorPoint" presStyleLbl="fgAcc1" presStyleIdx="5" presStyleCnt="7"/>
      <dgm:spPr>
        <a:solidFill>
          <a:schemeClr val="lt1">
            <a:alpha val="90000"/>
            <a:hueOff val="0"/>
            <a:satOff val="0"/>
            <a:lumOff val="0"/>
            <a:alphaOff val="0"/>
          </a:schemeClr>
        </a:solidFill>
        <a:ln w="31750" cap="flat" cmpd="sng" algn="ctr">
          <a:noFill/>
          <a:prstDash val="solid"/>
        </a:ln>
        <a:effectLst/>
      </dgm:spPr>
    </dgm:pt>
    <dgm:pt modelId="{1F3250C5-A3C1-4D47-AB1A-44B217F5485A}" type="pres">
      <dgm:prSet presAssocID="{1EF22EF1-AD70-42C4-9E49-2194A0F5E469}" presName="EmptyPlaceHolder" presStyleCnt="0"/>
      <dgm:spPr/>
    </dgm:pt>
    <dgm:pt modelId="{80B606F1-28FA-4C66-A465-71F79B19CD9B}" type="pres">
      <dgm:prSet presAssocID="{2C1BFB26-80AD-4755-BB4A-8546C28966DB}" presName="spaceBetweenRectangles" presStyleCnt="0"/>
      <dgm:spPr/>
    </dgm:pt>
    <dgm:pt modelId="{80881E75-AEAE-436A-A1AD-565CE5022361}" type="pres">
      <dgm:prSet presAssocID="{0808C248-B8AD-4CC3-8860-E8DF149C68C8}" presName="composite" presStyleCnt="0"/>
      <dgm:spPr/>
    </dgm:pt>
    <dgm:pt modelId="{B076445B-7542-41F7-AF49-86E431952709}" type="pres">
      <dgm:prSet presAssocID="{0808C248-B8AD-4CC3-8860-E8DF149C68C8}" presName="L1TextContainer" presStyleLbl="revTx" presStyleIdx="6" presStyleCnt="7">
        <dgm:presLayoutVars>
          <dgm:chMax val="1"/>
          <dgm:chPref val="1"/>
          <dgm:bulletEnabled val="1"/>
        </dgm:presLayoutVars>
      </dgm:prSet>
      <dgm:spPr/>
    </dgm:pt>
    <dgm:pt modelId="{C6A5C647-75FA-45DB-8F58-C56CF892F8BF}" type="pres">
      <dgm:prSet presAssocID="{0808C248-B8AD-4CC3-8860-E8DF149C68C8}" presName="L2TextContainerWrapper" presStyleCnt="0">
        <dgm:presLayoutVars>
          <dgm:chMax val="0"/>
          <dgm:chPref val="0"/>
          <dgm:bulletEnabled val="1"/>
        </dgm:presLayoutVars>
      </dgm:prSet>
      <dgm:spPr/>
    </dgm:pt>
    <dgm:pt modelId="{5ADF23CD-9948-448E-9513-A17DEB734549}" type="pres">
      <dgm:prSet presAssocID="{0808C248-B8AD-4CC3-8860-E8DF149C68C8}" presName="L2TextContainer" presStyleLbl="bgAccFollowNode1" presStyleIdx="6" presStyleCnt="7"/>
      <dgm:spPr/>
    </dgm:pt>
    <dgm:pt modelId="{241844B2-1580-42B9-A510-7D5C05C7E019}" type="pres">
      <dgm:prSet presAssocID="{0808C248-B8AD-4CC3-8860-E8DF149C68C8}" presName="FlexibleEmptyPlaceHolder" presStyleCnt="0"/>
      <dgm:spPr/>
    </dgm:pt>
    <dgm:pt modelId="{CEC446DF-F1F6-485A-B4C4-19746DD5F15A}" type="pres">
      <dgm:prSet presAssocID="{0808C248-B8AD-4CC3-8860-E8DF149C68C8}" presName="ConnectLine" presStyleLbl="alignNode1" presStyleIdx="6" presStyleCnt="7"/>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gm:spPr>
    </dgm:pt>
    <dgm:pt modelId="{DCAF38E4-510E-475A-B2B7-DC7F6EDF0BBA}" type="pres">
      <dgm:prSet presAssocID="{0808C248-B8AD-4CC3-8860-E8DF149C68C8}" presName="ConnectorPoint" presStyleLbl="fgAcc1" presStyleIdx="6" presStyleCnt="7"/>
      <dgm:spPr>
        <a:solidFill>
          <a:schemeClr val="lt1">
            <a:alpha val="90000"/>
            <a:hueOff val="0"/>
            <a:satOff val="0"/>
            <a:lumOff val="0"/>
            <a:alphaOff val="0"/>
          </a:schemeClr>
        </a:solidFill>
        <a:ln w="31750" cap="flat" cmpd="sng" algn="ctr">
          <a:noFill/>
          <a:prstDash val="solid"/>
        </a:ln>
        <a:effectLst/>
      </dgm:spPr>
    </dgm:pt>
    <dgm:pt modelId="{8F48306D-B478-48DC-AA00-B6BE69F70853}" type="pres">
      <dgm:prSet presAssocID="{0808C248-B8AD-4CC3-8860-E8DF149C68C8}" presName="EmptyPlaceHolder" presStyleCnt="0"/>
      <dgm:spPr/>
    </dgm:pt>
  </dgm:ptLst>
  <dgm:cxnLst>
    <dgm:cxn modelId="{685C4714-ADF2-4B02-BD3E-1FDD00849E35}" type="presOf" srcId="{EB986F5A-FE2C-4339-827F-B9410D380B84}" destId="{8BF4CEA2-D2E0-4688-8FEB-C6BF60040C3E}" srcOrd="0" destOrd="0" presId="urn:microsoft.com/office/officeart/2017/3/layout/HorizontalPathTimeline"/>
    <dgm:cxn modelId="{42B0F319-29CB-4369-AEB5-F510645B0A76}" type="presOf" srcId="{66A3E6CB-C55A-4109-AEC5-BD5A28685EB9}" destId="{5ADF23CD-9948-448E-9513-A17DEB734549}" srcOrd="0" destOrd="0" presId="urn:microsoft.com/office/officeart/2017/3/layout/HorizontalPathTimeline"/>
    <dgm:cxn modelId="{0F00EB31-AE36-45C1-9E2E-27E710165060}" type="presOf" srcId="{902AC396-03E3-4259-8894-095D92A133EA}" destId="{638A5845-8538-499E-9ADB-22BFAF1639C6}" srcOrd="0" destOrd="0" presId="urn:microsoft.com/office/officeart/2017/3/layout/HorizontalPathTimeline"/>
    <dgm:cxn modelId="{75B73B34-7CDF-4172-9B06-91753BD3AAB6}" srcId="{6D366F14-2843-4E21-9532-714293FD4420}" destId="{4CC45501-0544-4C11-8B71-91B462A15B8E}" srcOrd="3" destOrd="0" parTransId="{70A1FF0C-2D21-4CE6-BC71-076882ED5B62}" sibTransId="{4CD21E41-925E-473F-B4C0-AE5B678661DB}"/>
    <dgm:cxn modelId="{8206AC3C-682F-44ED-9C41-147A77413F9B}" type="presOf" srcId="{1EEEF4DF-A6EF-4B8F-B718-EEA7E39E8213}" destId="{F889E82B-FCCA-45FA-A92F-2F5DEC97711F}" srcOrd="0" destOrd="0" presId="urn:microsoft.com/office/officeart/2017/3/layout/HorizontalPathTimeline"/>
    <dgm:cxn modelId="{212D255D-81FA-410F-82CF-0845DE25D586}" type="presOf" srcId="{BDD9817A-9BD1-4F7B-9ADE-D4E5553DBFA2}" destId="{F667629B-18F7-45CC-B8D7-04C563E15F29}" srcOrd="0" destOrd="0" presId="urn:microsoft.com/office/officeart/2017/3/layout/HorizontalPathTimeline"/>
    <dgm:cxn modelId="{765C5C41-9FA4-441B-A549-5D05BCBC06A9}" type="presOf" srcId="{831B5B8A-54C3-4216-B398-D435D060BDE9}" destId="{91A28BA5-4587-472B-BA4F-9328CB14BB84}" srcOrd="0" destOrd="0" presId="urn:microsoft.com/office/officeart/2017/3/layout/HorizontalPathTimeline"/>
    <dgm:cxn modelId="{C1DEB567-4C8F-44E4-B485-C2FDCE01DB9B}" srcId="{6D366F14-2843-4E21-9532-714293FD4420}" destId="{0808C248-B8AD-4CC3-8860-E8DF149C68C8}" srcOrd="6" destOrd="0" parTransId="{42F69C8E-A843-4A0C-9763-410C95CAFDC9}" sibTransId="{1F9907FD-84CC-4261-B3C6-EE25733C737C}"/>
    <dgm:cxn modelId="{80874449-1690-47DD-8D07-FC2264730FEE}" type="presOf" srcId="{8B5E3409-1BE3-40A8-9784-B7329B85890F}" destId="{8C12B6E6-681B-4DD8-A36F-9E5D707710FF}" srcOrd="0" destOrd="0" presId="urn:microsoft.com/office/officeart/2017/3/layout/HorizontalPathTimeline"/>
    <dgm:cxn modelId="{245A3E4C-1AFC-4E94-A69A-B4428000C23D}" srcId="{BDD9817A-9BD1-4F7B-9ADE-D4E5553DBFA2}" destId="{727BB331-8A91-459C-8FC7-1F4820B5DF99}" srcOrd="0" destOrd="0" parTransId="{4647BCD7-5BF3-47AC-95D7-E9DDB097FC6B}" sibTransId="{74A80096-10D1-41B8-B2E8-E0DEFFDDCD15}"/>
    <dgm:cxn modelId="{ACE21A53-CA6C-4F3E-9F59-172A55432ECF}" type="presOf" srcId="{4CC45501-0544-4C11-8B71-91B462A15B8E}" destId="{DE2C7ADF-601C-4412-9406-9599F6209A1B}" srcOrd="0" destOrd="0" presId="urn:microsoft.com/office/officeart/2017/3/layout/HorizontalPathTimeline"/>
    <dgm:cxn modelId="{D490BD53-CA70-4DEF-84B8-0DAD16A9B27A}" type="presOf" srcId="{7471FC15-FB81-4AC9-8F9B-750B4E88B2BE}" destId="{AADE228D-F232-424A-96D9-7809DBF60EE2}" srcOrd="0" destOrd="0" presId="urn:microsoft.com/office/officeart/2017/3/layout/HorizontalPathTimeline"/>
    <dgm:cxn modelId="{1645D273-43CB-4051-B89E-268B7B5E822B}" type="presOf" srcId="{727BB331-8A91-459C-8FC7-1F4820B5DF99}" destId="{93300CB4-BD31-43E4-9AB5-3A03C2C72C0A}" srcOrd="0" destOrd="0" presId="urn:microsoft.com/office/officeart/2017/3/layout/HorizontalPathTimeline"/>
    <dgm:cxn modelId="{D91AA05A-D453-48F8-A7BB-C47333FB751F}" srcId="{6D366F14-2843-4E21-9532-714293FD4420}" destId="{BDD9817A-9BD1-4F7B-9ADE-D4E5553DBFA2}" srcOrd="1" destOrd="0" parTransId="{098CAC4C-7FEF-4E44-BCB0-3EA9CEE8D17A}" sibTransId="{560DDD61-3E21-4767-BCF6-22496DE99678}"/>
    <dgm:cxn modelId="{2D2DE25A-EA96-4C1B-A0AD-64E4827D92D1}" type="presOf" srcId="{0808C248-B8AD-4CC3-8860-E8DF149C68C8}" destId="{B076445B-7542-41F7-AF49-86E431952709}" srcOrd="0" destOrd="0" presId="urn:microsoft.com/office/officeart/2017/3/layout/HorizontalPathTimeline"/>
    <dgm:cxn modelId="{569A317C-703C-492D-AEDC-E8E3D7516DFC}" srcId="{1EF22EF1-AD70-42C4-9E49-2194A0F5E469}" destId="{831B5B8A-54C3-4216-B398-D435D060BDE9}" srcOrd="0" destOrd="0" parTransId="{52EBA629-9C43-44FD-9499-652881B60CFA}" sibTransId="{C5980CBB-445F-4829-BE9C-F21537EAF563}"/>
    <dgm:cxn modelId="{4F865B80-2E02-4D04-B6A3-88669EC9A710}" srcId="{6D366F14-2843-4E21-9532-714293FD4420}" destId="{902AC396-03E3-4259-8894-095D92A133EA}" srcOrd="4" destOrd="0" parTransId="{522BCE41-2829-4800-99BF-7C88508BCB38}" sibTransId="{0F6ADDE9-D63B-4E98-8C71-3F638A52A154}"/>
    <dgm:cxn modelId="{912B758A-1C61-4BAD-B2F8-1753E20C5C47}" type="presOf" srcId="{A8EF5B0E-FDC1-41DE-86BD-E12410BCCF01}" destId="{EE758F5E-28F4-4E2A-B8DD-7AAD49E73FF5}" srcOrd="0" destOrd="0" presId="urn:microsoft.com/office/officeart/2017/3/layout/HorizontalPathTimeline"/>
    <dgm:cxn modelId="{1D18449C-78C3-4EB3-B997-DB394D0B1DBE}" srcId="{7471FC15-FB81-4AC9-8F9B-750B4E88B2BE}" destId="{FEF1F4E9-44EE-405D-8932-AFDA13A0C567}" srcOrd="0" destOrd="0" parTransId="{94160867-0743-4054-83E8-E2D9CB309BF7}" sibTransId="{B765D5C7-C74B-4F6A-8CD1-15CC6B4F9362}"/>
    <dgm:cxn modelId="{4AE86A9D-2C97-4093-BFCE-996F4E7C8A77}" srcId="{6D366F14-2843-4E21-9532-714293FD4420}" destId="{7471FC15-FB81-4AC9-8F9B-750B4E88B2BE}" srcOrd="0" destOrd="0" parTransId="{5D3D913E-379D-4E52-B2E8-6862722B675F}" sibTransId="{6D7EE290-1736-4719-885B-8BF9A196B0F6}"/>
    <dgm:cxn modelId="{39830C9E-1218-4581-9372-8EF062343308}" srcId="{6D366F14-2843-4E21-9532-714293FD4420}" destId="{A8EF5B0E-FDC1-41DE-86BD-E12410BCCF01}" srcOrd="2" destOrd="0" parTransId="{185CBA49-4637-4CBE-8313-680CECB33575}" sibTransId="{1EC3F283-AB57-4B0C-ACC9-B9D35A98B77B}"/>
    <dgm:cxn modelId="{BC0F3FAC-DA66-47EE-9CAD-0AD44EE63BD1}" srcId="{6D366F14-2843-4E21-9532-714293FD4420}" destId="{1EF22EF1-AD70-42C4-9E49-2194A0F5E469}" srcOrd="5" destOrd="0" parTransId="{CE10B05A-FD13-4B96-B6B7-5D6063380838}" sibTransId="{2C1BFB26-80AD-4755-BB4A-8546C28966DB}"/>
    <dgm:cxn modelId="{0C5C42AF-D854-470E-91F1-22906F44C838}" srcId="{902AC396-03E3-4259-8894-095D92A133EA}" destId="{8B5E3409-1BE3-40A8-9784-B7329B85890F}" srcOrd="0" destOrd="0" parTransId="{7481EE2B-2422-482E-9ADB-8A9C6488993F}" sibTransId="{55DA2552-EE1E-4405-B350-933BEBD58B6B}"/>
    <dgm:cxn modelId="{22E326B8-3354-43C1-80F3-21AB4E5262C8}" type="presOf" srcId="{1EF22EF1-AD70-42C4-9E49-2194A0F5E469}" destId="{A20E274E-2035-420B-8733-62CF0F8620AA}" srcOrd="0" destOrd="0" presId="urn:microsoft.com/office/officeart/2017/3/layout/HorizontalPathTimeline"/>
    <dgm:cxn modelId="{4FB75BDF-42B2-4804-9F37-98331BC24A23}" type="presOf" srcId="{FEF1F4E9-44EE-405D-8932-AFDA13A0C567}" destId="{F5ED0BE9-4B9D-42BD-B3F6-E5E3815B4B09}" srcOrd="0" destOrd="0" presId="urn:microsoft.com/office/officeart/2017/3/layout/HorizontalPathTimeline"/>
    <dgm:cxn modelId="{2C63AEEB-8275-4DD3-A8FF-AC0274F57E9E}" srcId="{A8EF5B0E-FDC1-41DE-86BD-E12410BCCF01}" destId="{1EEEF4DF-A6EF-4B8F-B718-EEA7E39E8213}" srcOrd="0" destOrd="0" parTransId="{5DB45D39-883D-47E1-9F6A-8ABBD68D549D}" sibTransId="{4E201688-DCDD-441A-AAB7-D35CF77738AE}"/>
    <dgm:cxn modelId="{EE6617F5-A0B4-4205-B197-EC530D9589EC}" srcId="{4CC45501-0544-4C11-8B71-91B462A15B8E}" destId="{EB986F5A-FE2C-4339-827F-B9410D380B84}" srcOrd="0" destOrd="0" parTransId="{8CBC8710-F551-44F7-94E4-C46610CB78CA}" sibTransId="{1693730B-8F59-4023-8AA3-9C8878A57780}"/>
    <dgm:cxn modelId="{9EAC77FB-6C5B-43B6-B16A-950F34800B12}" srcId="{0808C248-B8AD-4CC3-8860-E8DF149C68C8}" destId="{66A3E6CB-C55A-4109-AEC5-BD5A28685EB9}" srcOrd="0" destOrd="0" parTransId="{75F0F8B3-6013-4196-AD5E-8E89B61B89D4}" sibTransId="{CB545B12-133C-4E4E-B18C-793AE62EEB76}"/>
    <dgm:cxn modelId="{AEBFFCFE-77E3-4C14-9ADA-9D1F5B1150F3}" type="presOf" srcId="{6D366F14-2843-4E21-9532-714293FD4420}" destId="{F5EC19C3-7805-44EC-ADD7-1728DC6EB54A}" srcOrd="0" destOrd="0" presId="urn:microsoft.com/office/officeart/2017/3/layout/HorizontalPathTimeline"/>
    <dgm:cxn modelId="{EE4BD16C-D0D1-46A9-A128-02BDD890AEB5}" type="presParOf" srcId="{F5EC19C3-7805-44EC-ADD7-1728DC6EB54A}" destId="{5E6330F6-EBE5-4CDA-88E4-8D580B7672A4}" srcOrd="0" destOrd="0" presId="urn:microsoft.com/office/officeart/2017/3/layout/HorizontalPathTimeline"/>
    <dgm:cxn modelId="{D9E69BB0-A188-4C47-A01C-596CF1DEF4C2}" type="presParOf" srcId="{F5EC19C3-7805-44EC-ADD7-1728DC6EB54A}" destId="{E5B2D2B5-CA1C-4735-8EBD-AED357180353}" srcOrd="1" destOrd="0" presId="urn:microsoft.com/office/officeart/2017/3/layout/HorizontalPathTimeline"/>
    <dgm:cxn modelId="{C16B286F-8DBB-4370-92E2-1B692A7278ED}" type="presParOf" srcId="{E5B2D2B5-CA1C-4735-8EBD-AED357180353}" destId="{78625CD0-8CDE-46BA-8C31-BAB074DFF729}" srcOrd="0" destOrd="0" presId="urn:microsoft.com/office/officeart/2017/3/layout/HorizontalPathTimeline"/>
    <dgm:cxn modelId="{B7BA68ED-0446-499D-8088-3E8AA3634859}" type="presParOf" srcId="{78625CD0-8CDE-46BA-8C31-BAB074DFF729}" destId="{AADE228D-F232-424A-96D9-7809DBF60EE2}" srcOrd="0" destOrd="0" presId="urn:microsoft.com/office/officeart/2017/3/layout/HorizontalPathTimeline"/>
    <dgm:cxn modelId="{CFEE48A1-012F-4613-A7A3-710FF52DA37A}" type="presParOf" srcId="{78625CD0-8CDE-46BA-8C31-BAB074DFF729}" destId="{F5D83FCC-F040-4346-B2A8-989ACD9B3E46}" srcOrd="1" destOrd="0" presId="urn:microsoft.com/office/officeart/2017/3/layout/HorizontalPathTimeline"/>
    <dgm:cxn modelId="{F9EA6CD1-0333-4863-BF7C-FFF1DD65B0E5}" type="presParOf" srcId="{F5D83FCC-F040-4346-B2A8-989ACD9B3E46}" destId="{F5ED0BE9-4B9D-42BD-B3F6-E5E3815B4B09}" srcOrd="0" destOrd="0" presId="urn:microsoft.com/office/officeart/2017/3/layout/HorizontalPathTimeline"/>
    <dgm:cxn modelId="{B68DC56D-0265-4B8A-AFA3-4898F2DDBC6B}" type="presParOf" srcId="{F5D83FCC-F040-4346-B2A8-989ACD9B3E46}" destId="{57E76B59-A3E1-4531-9BAA-3C36A9617D97}" srcOrd="1" destOrd="0" presId="urn:microsoft.com/office/officeart/2017/3/layout/HorizontalPathTimeline"/>
    <dgm:cxn modelId="{5AE9E0EB-1FFC-435E-A7C4-712E1B1A355B}" type="presParOf" srcId="{78625CD0-8CDE-46BA-8C31-BAB074DFF729}" destId="{460A1223-3E7C-481E-BFD5-27BF075DD6FE}" srcOrd="2" destOrd="0" presId="urn:microsoft.com/office/officeart/2017/3/layout/HorizontalPathTimeline"/>
    <dgm:cxn modelId="{D39AFF66-06A8-40D0-8CBB-9B5150AF5AF6}" type="presParOf" srcId="{78625CD0-8CDE-46BA-8C31-BAB074DFF729}" destId="{7280EFAC-241E-4233-B7DA-2B25670D9EEF}" srcOrd="3" destOrd="0" presId="urn:microsoft.com/office/officeart/2017/3/layout/HorizontalPathTimeline"/>
    <dgm:cxn modelId="{BEC5DCC8-4E24-4CCE-AC5D-FFE7EA8CD5E3}" type="presParOf" srcId="{78625CD0-8CDE-46BA-8C31-BAB074DFF729}" destId="{5A0D5A15-093E-41C9-A6E4-AE775829FDEC}" srcOrd="4" destOrd="0" presId="urn:microsoft.com/office/officeart/2017/3/layout/HorizontalPathTimeline"/>
    <dgm:cxn modelId="{90997BB2-C100-4207-B3CE-DF4828786F84}" type="presParOf" srcId="{E5B2D2B5-CA1C-4735-8EBD-AED357180353}" destId="{DA52F2FC-BAF1-4AA0-B080-3DC9949CE518}" srcOrd="1" destOrd="0" presId="urn:microsoft.com/office/officeart/2017/3/layout/HorizontalPathTimeline"/>
    <dgm:cxn modelId="{953B8E97-9CB6-43BA-A6A6-773E9B8A7112}" type="presParOf" srcId="{E5B2D2B5-CA1C-4735-8EBD-AED357180353}" destId="{7C4F76BE-14B3-4932-95E8-BD6E8D00543F}" srcOrd="2" destOrd="0" presId="urn:microsoft.com/office/officeart/2017/3/layout/HorizontalPathTimeline"/>
    <dgm:cxn modelId="{461EB5BE-7629-48D6-B168-B72BA05DD32E}" type="presParOf" srcId="{7C4F76BE-14B3-4932-95E8-BD6E8D00543F}" destId="{F667629B-18F7-45CC-B8D7-04C563E15F29}" srcOrd="0" destOrd="0" presId="urn:microsoft.com/office/officeart/2017/3/layout/HorizontalPathTimeline"/>
    <dgm:cxn modelId="{93C02B1E-48FC-4344-BF49-B0CDA8B4F3A4}" type="presParOf" srcId="{7C4F76BE-14B3-4932-95E8-BD6E8D00543F}" destId="{3CA6C7DB-EBA1-4B76-805F-839776435DCF}" srcOrd="1" destOrd="0" presId="urn:microsoft.com/office/officeart/2017/3/layout/HorizontalPathTimeline"/>
    <dgm:cxn modelId="{86AFD2CB-789B-4D28-B0C2-86B86FA1BA21}" type="presParOf" srcId="{3CA6C7DB-EBA1-4B76-805F-839776435DCF}" destId="{93300CB4-BD31-43E4-9AB5-3A03C2C72C0A}" srcOrd="0" destOrd="0" presId="urn:microsoft.com/office/officeart/2017/3/layout/HorizontalPathTimeline"/>
    <dgm:cxn modelId="{30F9B028-88D0-4FC4-BE84-3B8FE7B8C207}" type="presParOf" srcId="{3CA6C7DB-EBA1-4B76-805F-839776435DCF}" destId="{ED544E8E-06AA-42F5-9E8A-3D6BA7E591EF}" srcOrd="1" destOrd="0" presId="urn:microsoft.com/office/officeart/2017/3/layout/HorizontalPathTimeline"/>
    <dgm:cxn modelId="{C478F184-B8E9-4736-BAE2-9A4BF4C54494}" type="presParOf" srcId="{7C4F76BE-14B3-4932-95E8-BD6E8D00543F}" destId="{8B40AF1E-C11C-4018-84CC-2C9FD314328B}" srcOrd="2" destOrd="0" presId="urn:microsoft.com/office/officeart/2017/3/layout/HorizontalPathTimeline"/>
    <dgm:cxn modelId="{641FCDAA-F941-4300-911F-AFA27C8EEADF}" type="presParOf" srcId="{7C4F76BE-14B3-4932-95E8-BD6E8D00543F}" destId="{093C17AB-9ED3-4B25-84D1-67DBAC92A6B8}" srcOrd="3" destOrd="0" presId="urn:microsoft.com/office/officeart/2017/3/layout/HorizontalPathTimeline"/>
    <dgm:cxn modelId="{B70A5CA0-8953-4F70-945A-EAACBD0F9289}" type="presParOf" srcId="{7C4F76BE-14B3-4932-95E8-BD6E8D00543F}" destId="{1DE380A8-7C13-454D-B6ED-AF36E79E9F78}" srcOrd="4" destOrd="0" presId="urn:microsoft.com/office/officeart/2017/3/layout/HorizontalPathTimeline"/>
    <dgm:cxn modelId="{6C66CB32-F298-44B2-88CF-7E8E63E9C019}" type="presParOf" srcId="{E5B2D2B5-CA1C-4735-8EBD-AED357180353}" destId="{C66CC927-4F60-479C-8801-D3DC666AAC0D}" srcOrd="3" destOrd="0" presId="urn:microsoft.com/office/officeart/2017/3/layout/HorizontalPathTimeline"/>
    <dgm:cxn modelId="{128080AA-F6E8-4F58-B09A-2A2DE8EAC4F8}" type="presParOf" srcId="{E5B2D2B5-CA1C-4735-8EBD-AED357180353}" destId="{FC2BEB96-DEB9-4BF1-869C-BD03BB75B1BA}" srcOrd="4" destOrd="0" presId="urn:microsoft.com/office/officeart/2017/3/layout/HorizontalPathTimeline"/>
    <dgm:cxn modelId="{F9747C5E-EED7-4C0E-9597-443D84F07137}" type="presParOf" srcId="{FC2BEB96-DEB9-4BF1-869C-BD03BB75B1BA}" destId="{EE758F5E-28F4-4E2A-B8DD-7AAD49E73FF5}" srcOrd="0" destOrd="0" presId="urn:microsoft.com/office/officeart/2017/3/layout/HorizontalPathTimeline"/>
    <dgm:cxn modelId="{67CF8562-4D61-42F1-9E25-1DB5AA881263}" type="presParOf" srcId="{FC2BEB96-DEB9-4BF1-869C-BD03BB75B1BA}" destId="{6F0C5447-D1B3-4B32-9708-B8213AD15C65}" srcOrd="1" destOrd="0" presId="urn:microsoft.com/office/officeart/2017/3/layout/HorizontalPathTimeline"/>
    <dgm:cxn modelId="{EEF1694A-4374-4697-B431-C0ADE102F0FA}" type="presParOf" srcId="{6F0C5447-D1B3-4B32-9708-B8213AD15C65}" destId="{F889E82B-FCCA-45FA-A92F-2F5DEC97711F}" srcOrd="0" destOrd="0" presId="urn:microsoft.com/office/officeart/2017/3/layout/HorizontalPathTimeline"/>
    <dgm:cxn modelId="{E06B78A7-4922-4044-805B-3B9F017E3BEE}" type="presParOf" srcId="{6F0C5447-D1B3-4B32-9708-B8213AD15C65}" destId="{BBDC4BD1-01DB-4E49-81FF-D415F7522EBC}" srcOrd="1" destOrd="0" presId="urn:microsoft.com/office/officeart/2017/3/layout/HorizontalPathTimeline"/>
    <dgm:cxn modelId="{8A1B6117-A4BE-498D-B58B-E72C760ECFF3}" type="presParOf" srcId="{FC2BEB96-DEB9-4BF1-869C-BD03BB75B1BA}" destId="{655EB1B5-0844-4001-9A44-600DE6B7AFB4}" srcOrd="2" destOrd="0" presId="urn:microsoft.com/office/officeart/2017/3/layout/HorizontalPathTimeline"/>
    <dgm:cxn modelId="{4DD36F25-54D0-449D-9E06-E8DDF83980CA}" type="presParOf" srcId="{FC2BEB96-DEB9-4BF1-869C-BD03BB75B1BA}" destId="{C587ACB3-F90D-48EC-A184-E016A901B020}" srcOrd="3" destOrd="0" presId="urn:microsoft.com/office/officeart/2017/3/layout/HorizontalPathTimeline"/>
    <dgm:cxn modelId="{5C6AF047-2406-4673-AA11-C3F9BB64837D}" type="presParOf" srcId="{FC2BEB96-DEB9-4BF1-869C-BD03BB75B1BA}" destId="{C7FF3082-74DB-4DCB-A4A5-B1A89DA1CA6C}" srcOrd="4" destOrd="0" presId="urn:microsoft.com/office/officeart/2017/3/layout/HorizontalPathTimeline"/>
    <dgm:cxn modelId="{FB056EDF-C307-4145-8D15-488A6E9394A8}" type="presParOf" srcId="{E5B2D2B5-CA1C-4735-8EBD-AED357180353}" destId="{3B25289E-4EC0-435A-A6F2-77D31229B86A}" srcOrd="5" destOrd="0" presId="urn:microsoft.com/office/officeart/2017/3/layout/HorizontalPathTimeline"/>
    <dgm:cxn modelId="{2AACD54E-D7A0-43AD-88EF-6544A1F69F80}" type="presParOf" srcId="{E5B2D2B5-CA1C-4735-8EBD-AED357180353}" destId="{42382A58-64B1-49D6-A09F-EDAE1B8D6074}" srcOrd="6" destOrd="0" presId="urn:microsoft.com/office/officeart/2017/3/layout/HorizontalPathTimeline"/>
    <dgm:cxn modelId="{5EA36107-048C-41F3-8176-68E9BB803BE7}" type="presParOf" srcId="{42382A58-64B1-49D6-A09F-EDAE1B8D6074}" destId="{DE2C7ADF-601C-4412-9406-9599F6209A1B}" srcOrd="0" destOrd="0" presId="urn:microsoft.com/office/officeart/2017/3/layout/HorizontalPathTimeline"/>
    <dgm:cxn modelId="{00400926-4CEB-4204-AE9C-F749E242E319}" type="presParOf" srcId="{42382A58-64B1-49D6-A09F-EDAE1B8D6074}" destId="{2FA79D11-2672-4489-A37D-5E2DE301205F}" srcOrd="1" destOrd="0" presId="urn:microsoft.com/office/officeart/2017/3/layout/HorizontalPathTimeline"/>
    <dgm:cxn modelId="{DF6B84A1-2043-4FE6-8982-A0C031534D7D}" type="presParOf" srcId="{2FA79D11-2672-4489-A37D-5E2DE301205F}" destId="{8BF4CEA2-D2E0-4688-8FEB-C6BF60040C3E}" srcOrd="0" destOrd="0" presId="urn:microsoft.com/office/officeart/2017/3/layout/HorizontalPathTimeline"/>
    <dgm:cxn modelId="{42F3A77C-3AFF-4623-BC6F-F31A82951B18}" type="presParOf" srcId="{2FA79D11-2672-4489-A37D-5E2DE301205F}" destId="{B0848BAA-942A-4E40-8061-E1D5C3B6329F}" srcOrd="1" destOrd="0" presId="urn:microsoft.com/office/officeart/2017/3/layout/HorizontalPathTimeline"/>
    <dgm:cxn modelId="{9E13AB04-0313-47D0-9A89-CC38D0162CF9}" type="presParOf" srcId="{42382A58-64B1-49D6-A09F-EDAE1B8D6074}" destId="{9D841D6B-BDB3-48F6-ABCD-D6EEDE186DDB}" srcOrd="2" destOrd="0" presId="urn:microsoft.com/office/officeart/2017/3/layout/HorizontalPathTimeline"/>
    <dgm:cxn modelId="{6A90B8CC-0C89-45AA-9013-C147C2B0D053}" type="presParOf" srcId="{42382A58-64B1-49D6-A09F-EDAE1B8D6074}" destId="{87A284A1-2353-4820-936B-CDC8239B37DD}" srcOrd="3" destOrd="0" presId="urn:microsoft.com/office/officeart/2017/3/layout/HorizontalPathTimeline"/>
    <dgm:cxn modelId="{72F6C2CF-AD3E-4529-88ED-39E34395B064}" type="presParOf" srcId="{42382A58-64B1-49D6-A09F-EDAE1B8D6074}" destId="{9E9FC7C3-E392-4B62-86AA-717B18DC92DB}" srcOrd="4" destOrd="0" presId="urn:microsoft.com/office/officeart/2017/3/layout/HorizontalPathTimeline"/>
    <dgm:cxn modelId="{0E340868-2127-44F1-95F7-0A8BA759DA47}" type="presParOf" srcId="{E5B2D2B5-CA1C-4735-8EBD-AED357180353}" destId="{43BAE0C7-2CD7-4EA7-B0E7-E0EC70BDDB60}" srcOrd="7" destOrd="0" presId="urn:microsoft.com/office/officeart/2017/3/layout/HorizontalPathTimeline"/>
    <dgm:cxn modelId="{C818F964-91A0-4F2F-A0A9-B4F2D7FF175C}" type="presParOf" srcId="{E5B2D2B5-CA1C-4735-8EBD-AED357180353}" destId="{A6AE128B-23CB-4E7A-961B-4BD77F0C6A0C}" srcOrd="8" destOrd="0" presId="urn:microsoft.com/office/officeart/2017/3/layout/HorizontalPathTimeline"/>
    <dgm:cxn modelId="{BA4966A0-4478-4281-9C89-D4F700133ABC}" type="presParOf" srcId="{A6AE128B-23CB-4E7A-961B-4BD77F0C6A0C}" destId="{638A5845-8538-499E-9ADB-22BFAF1639C6}" srcOrd="0" destOrd="0" presId="urn:microsoft.com/office/officeart/2017/3/layout/HorizontalPathTimeline"/>
    <dgm:cxn modelId="{46D7ED31-71ED-46B0-8F5E-744CBFA8D1CA}" type="presParOf" srcId="{A6AE128B-23CB-4E7A-961B-4BD77F0C6A0C}" destId="{02DD76A8-1B68-49A3-9397-C171B33665A7}" srcOrd="1" destOrd="0" presId="urn:microsoft.com/office/officeart/2017/3/layout/HorizontalPathTimeline"/>
    <dgm:cxn modelId="{920CB2DE-C435-467D-9181-262F2FDA94E0}" type="presParOf" srcId="{02DD76A8-1B68-49A3-9397-C171B33665A7}" destId="{8C12B6E6-681B-4DD8-A36F-9E5D707710FF}" srcOrd="0" destOrd="0" presId="urn:microsoft.com/office/officeart/2017/3/layout/HorizontalPathTimeline"/>
    <dgm:cxn modelId="{3CD91D15-8AA8-4C40-98FF-9FA61E7A5F27}" type="presParOf" srcId="{02DD76A8-1B68-49A3-9397-C171B33665A7}" destId="{89A490EA-3BCE-4B58-ADA3-3249DAA9EEA1}" srcOrd="1" destOrd="0" presId="urn:microsoft.com/office/officeart/2017/3/layout/HorizontalPathTimeline"/>
    <dgm:cxn modelId="{849A8547-0163-415C-B7D6-C7BF4BAED091}" type="presParOf" srcId="{A6AE128B-23CB-4E7A-961B-4BD77F0C6A0C}" destId="{8784AF38-1C1D-43DC-B4A8-8D1B29E31CF5}" srcOrd="2" destOrd="0" presId="urn:microsoft.com/office/officeart/2017/3/layout/HorizontalPathTimeline"/>
    <dgm:cxn modelId="{408BA1F2-9690-4E15-BC1D-BAC1DB3A7078}" type="presParOf" srcId="{A6AE128B-23CB-4E7A-961B-4BD77F0C6A0C}" destId="{A2D04A35-52F9-40F2-B25E-2308BAEDBB0B}" srcOrd="3" destOrd="0" presId="urn:microsoft.com/office/officeart/2017/3/layout/HorizontalPathTimeline"/>
    <dgm:cxn modelId="{BD59ABC8-0A7B-4CD5-9F7B-E8ED5E6BBA4B}" type="presParOf" srcId="{A6AE128B-23CB-4E7A-961B-4BD77F0C6A0C}" destId="{B729718E-6C32-4117-B279-15B2D0A77408}" srcOrd="4" destOrd="0" presId="urn:microsoft.com/office/officeart/2017/3/layout/HorizontalPathTimeline"/>
    <dgm:cxn modelId="{443F9282-0B4A-4880-994D-A23130337BCD}" type="presParOf" srcId="{E5B2D2B5-CA1C-4735-8EBD-AED357180353}" destId="{AAD86A97-B638-48E6-A041-3A00B7B58524}" srcOrd="9" destOrd="0" presId="urn:microsoft.com/office/officeart/2017/3/layout/HorizontalPathTimeline"/>
    <dgm:cxn modelId="{C4B58A34-6443-4D7B-9C63-D1A2CC5AF999}" type="presParOf" srcId="{E5B2D2B5-CA1C-4735-8EBD-AED357180353}" destId="{E4505F99-95FA-4040-8B78-6DE0B7657EB5}" srcOrd="10" destOrd="0" presId="urn:microsoft.com/office/officeart/2017/3/layout/HorizontalPathTimeline"/>
    <dgm:cxn modelId="{21EE2757-3CF9-40F9-9E27-DB4E5C6588B4}" type="presParOf" srcId="{E4505F99-95FA-4040-8B78-6DE0B7657EB5}" destId="{A20E274E-2035-420B-8733-62CF0F8620AA}" srcOrd="0" destOrd="0" presId="urn:microsoft.com/office/officeart/2017/3/layout/HorizontalPathTimeline"/>
    <dgm:cxn modelId="{F6A2F8E3-11EF-400D-938D-CFA8D095AE71}" type="presParOf" srcId="{E4505F99-95FA-4040-8B78-6DE0B7657EB5}" destId="{2DA127FD-1D31-40EA-846D-85D84611C758}" srcOrd="1" destOrd="0" presId="urn:microsoft.com/office/officeart/2017/3/layout/HorizontalPathTimeline"/>
    <dgm:cxn modelId="{F88F3C1B-3367-4F84-9417-26609FB039FC}" type="presParOf" srcId="{2DA127FD-1D31-40EA-846D-85D84611C758}" destId="{91A28BA5-4587-472B-BA4F-9328CB14BB84}" srcOrd="0" destOrd="0" presId="urn:microsoft.com/office/officeart/2017/3/layout/HorizontalPathTimeline"/>
    <dgm:cxn modelId="{AF6359F4-0DB4-4827-89DB-D77F1BDA33F5}" type="presParOf" srcId="{2DA127FD-1D31-40EA-846D-85D84611C758}" destId="{F2E83E5A-6879-4E72-AA09-AA6BC80FE7DE}" srcOrd="1" destOrd="0" presId="urn:microsoft.com/office/officeart/2017/3/layout/HorizontalPathTimeline"/>
    <dgm:cxn modelId="{FC69E725-2512-42F4-A1B5-024C3765704B}" type="presParOf" srcId="{E4505F99-95FA-4040-8B78-6DE0B7657EB5}" destId="{13C8B993-3A65-453E-AFDB-8D1D26D1BC8C}" srcOrd="2" destOrd="0" presId="urn:microsoft.com/office/officeart/2017/3/layout/HorizontalPathTimeline"/>
    <dgm:cxn modelId="{0E67CDF1-1FCE-4A9D-96B4-3E752448B28E}" type="presParOf" srcId="{E4505F99-95FA-4040-8B78-6DE0B7657EB5}" destId="{F08A64BB-4196-49D8-AF86-9A1949C39219}" srcOrd="3" destOrd="0" presId="urn:microsoft.com/office/officeart/2017/3/layout/HorizontalPathTimeline"/>
    <dgm:cxn modelId="{AA17B3D2-2D32-4B03-8A6E-FCFDF2DCAC7F}" type="presParOf" srcId="{E4505F99-95FA-4040-8B78-6DE0B7657EB5}" destId="{1F3250C5-A3C1-4D47-AB1A-44B217F5485A}" srcOrd="4" destOrd="0" presId="urn:microsoft.com/office/officeart/2017/3/layout/HorizontalPathTimeline"/>
    <dgm:cxn modelId="{5C2FBE7F-6C20-4C45-9CE3-4F9AE91A6DC5}" type="presParOf" srcId="{E5B2D2B5-CA1C-4735-8EBD-AED357180353}" destId="{80B606F1-28FA-4C66-A465-71F79B19CD9B}" srcOrd="11" destOrd="0" presId="urn:microsoft.com/office/officeart/2017/3/layout/HorizontalPathTimeline"/>
    <dgm:cxn modelId="{A7D426AB-80B3-49ED-B79E-582DFCA1238F}" type="presParOf" srcId="{E5B2D2B5-CA1C-4735-8EBD-AED357180353}" destId="{80881E75-AEAE-436A-A1AD-565CE5022361}" srcOrd="12" destOrd="0" presId="urn:microsoft.com/office/officeart/2017/3/layout/HorizontalPathTimeline"/>
    <dgm:cxn modelId="{6EFDF212-E148-48BF-8618-6DD3CC7C85D7}" type="presParOf" srcId="{80881E75-AEAE-436A-A1AD-565CE5022361}" destId="{B076445B-7542-41F7-AF49-86E431952709}" srcOrd="0" destOrd="0" presId="urn:microsoft.com/office/officeart/2017/3/layout/HorizontalPathTimeline"/>
    <dgm:cxn modelId="{5C38D195-B55D-4C84-BC87-67EC6B081B52}" type="presParOf" srcId="{80881E75-AEAE-436A-A1AD-565CE5022361}" destId="{C6A5C647-75FA-45DB-8F58-C56CF892F8BF}" srcOrd="1" destOrd="0" presId="urn:microsoft.com/office/officeart/2017/3/layout/HorizontalPathTimeline"/>
    <dgm:cxn modelId="{BBDA4B56-B0E6-48A0-8BF2-4DD23EFF6AF6}" type="presParOf" srcId="{C6A5C647-75FA-45DB-8F58-C56CF892F8BF}" destId="{5ADF23CD-9948-448E-9513-A17DEB734549}" srcOrd="0" destOrd="0" presId="urn:microsoft.com/office/officeart/2017/3/layout/HorizontalPathTimeline"/>
    <dgm:cxn modelId="{63DCD3DD-D3F3-445E-B9BD-EEF30A7DDF42}" type="presParOf" srcId="{C6A5C647-75FA-45DB-8F58-C56CF892F8BF}" destId="{241844B2-1580-42B9-A510-7D5C05C7E019}" srcOrd="1" destOrd="0" presId="urn:microsoft.com/office/officeart/2017/3/layout/HorizontalPathTimeline"/>
    <dgm:cxn modelId="{E526C3A2-48E1-4391-BD1F-29F1D359B2CF}" type="presParOf" srcId="{80881E75-AEAE-436A-A1AD-565CE5022361}" destId="{CEC446DF-F1F6-485A-B4C4-19746DD5F15A}" srcOrd="2" destOrd="0" presId="urn:microsoft.com/office/officeart/2017/3/layout/HorizontalPathTimeline"/>
    <dgm:cxn modelId="{00073D4C-B499-4D8B-A4F8-2A0BF9954E26}" type="presParOf" srcId="{80881E75-AEAE-436A-A1AD-565CE5022361}" destId="{DCAF38E4-510E-475A-B2B7-DC7F6EDF0BBA}" srcOrd="3" destOrd="0" presId="urn:microsoft.com/office/officeart/2017/3/layout/HorizontalPathTimeline"/>
    <dgm:cxn modelId="{E2957A21-77D2-4E28-9D3D-FE40C941B080}" type="presParOf" srcId="{80881E75-AEAE-436A-A1AD-565CE5022361}" destId="{8F48306D-B478-48DC-AA00-B6BE69F70853}" srcOrd="4" destOrd="0" presId="urn:microsoft.com/office/officeart/2017/3/layout/HorizontalPath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20BD11-94B0-4BDE-901D-C672D914EC41}"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86E5ABAF-DD4E-4A9A-803C-C2DF3CC0C7A7}">
      <dgm:prSet/>
      <dgm:spPr/>
      <dgm:t>
        <a:bodyPr/>
        <a:lstStyle/>
        <a:p>
          <a:r>
            <a:rPr lang="en-US"/>
            <a:t>Projected state budget deficits of $10 to $20 billion for the foreseeable future</a:t>
          </a:r>
        </a:p>
      </dgm:t>
    </dgm:pt>
    <dgm:pt modelId="{44464BB0-3327-498E-AEEE-59A91376CC3A}" type="parTrans" cxnId="{AD6E6D93-C6DE-4451-AEAD-ADEECFBE0008}">
      <dgm:prSet/>
      <dgm:spPr/>
      <dgm:t>
        <a:bodyPr/>
        <a:lstStyle/>
        <a:p>
          <a:endParaRPr lang="en-US"/>
        </a:p>
      </dgm:t>
    </dgm:pt>
    <dgm:pt modelId="{7A999369-CA82-4915-923A-231D96B592A2}" type="sibTrans" cxnId="{AD6E6D93-C6DE-4451-AEAD-ADEECFBE0008}">
      <dgm:prSet/>
      <dgm:spPr/>
      <dgm:t>
        <a:bodyPr/>
        <a:lstStyle/>
        <a:p>
          <a:endParaRPr lang="en-US"/>
        </a:p>
      </dgm:t>
    </dgm:pt>
    <dgm:pt modelId="{2753C8D9-3E76-4937-A46E-777F294B1B57}">
      <dgm:prSet/>
      <dgm:spPr/>
      <dgm:t>
        <a:bodyPr/>
        <a:lstStyle/>
        <a:p>
          <a:r>
            <a:rPr lang="en-US"/>
            <a:t>State continues to rely on deferrals and the use of one-time funds to cover on-going obligations within Prop 98</a:t>
          </a:r>
        </a:p>
      </dgm:t>
    </dgm:pt>
    <dgm:pt modelId="{D0F26464-B547-4B63-A06B-FD041686A76A}" type="parTrans" cxnId="{6A6157E5-89D0-459D-A999-97BBB84F34F7}">
      <dgm:prSet/>
      <dgm:spPr/>
      <dgm:t>
        <a:bodyPr/>
        <a:lstStyle/>
        <a:p>
          <a:endParaRPr lang="en-US"/>
        </a:p>
      </dgm:t>
    </dgm:pt>
    <dgm:pt modelId="{AA389C67-2BDC-4D95-927C-0E2EBBEB6764}" type="sibTrans" cxnId="{6A6157E5-89D0-459D-A999-97BBB84F34F7}">
      <dgm:prSet/>
      <dgm:spPr/>
      <dgm:t>
        <a:bodyPr/>
        <a:lstStyle/>
        <a:p>
          <a:endParaRPr lang="en-US"/>
        </a:p>
      </dgm:t>
    </dgm:pt>
    <dgm:pt modelId="{B80A3C41-D9B5-42FE-B2F8-84A2753AC6CF}">
      <dgm:prSet/>
      <dgm:spPr/>
      <dgm:t>
        <a:bodyPr/>
        <a:lstStyle/>
        <a:p>
          <a:r>
            <a:rPr lang="en-US"/>
            <a:t>Changes to state and local enrollment patterns with average daily attendance (ADA) implications for school funding</a:t>
          </a:r>
        </a:p>
      </dgm:t>
    </dgm:pt>
    <dgm:pt modelId="{E8F95866-4BF9-4A6A-AD70-C3B6C740A08E}" type="parTrans" cxnId="{EDAB69F5-DFD3-4A66-8B25-8B524764199B}">
      <dgm:prSet/>
      <dgm:spPr/>
      <dgm:t>
        <a:bodyPr/>
        <a:lstStyle/>
        <a:p>
          <a:endParaRPr lang="en-US"/>
        </a:p>
      </dgm:t>
    </dgm:pt>
    <dgm:pt modelId="{AF532F14-E1DA-469F-AFB6-1CC4C72AEEA6}" type="sibTrans" cxnId="{EDAB69F5-DFD3-4A66-8B25-8B524764199B}">
      <dgm:prSet/>
      <dgm:spPr/>
      <dgm:t>
        <a:bodyPr/>
        <a:lstStyle/>
        <a:p>
          <a:endParaRPr lang="en-US"/>
        </a:p>
      </dgm:t>
    </dgm:pt>
    <dgm:pt modelId="{C66D0A1A-C391-47D7-806F-02FC71B82CD7}">
      <dgm:prSet/>
      <dgm:spPr/>
      <dgm:t>
        <a:bodyPr/>
        <a:lstStyle/>
        <a:p>
          <a:r>
            <a:rPr lang="en-US" dirty="0"/>
            <a:t>Increasing costs due to inflation, pensions, and unfunded or underfunded mandates</a:t>
          </a:r>
        </a:p>
      </dgm:t>
    </dgm:pt>
    <dgm:pt modelId="{B96C4A80-D7B2-400A-9152-42AA63C9AF61}" type="parTrans" cxnId="{83410F4D-1D6D-4AE5-BCBE-95BAB9460D25}">
      <dgm:prSet/>
      <dgm:spPr/>
      <dgm:t>
        <a:bodyPr/>
        <a:lstStyle/>
        <a:p>
          <a:endParaRPr lang="en-US"/>
        </a:p>
      </dgm:t>
    </dgm:pt>
    <dgm:pt modelId="{895824B1-6AAC-4BF8-81A6-05119DADDC91}" type="sibTrans" cxnId="{83410F4D-1D6D-4AE5-BCBE-95BAB9460D25}">
      <dgm:prSet/>
      <dgm:spPr/>
      <dgm:t>
        <a:bodyPr/>
        <a:lstStyle/>
        <a:p>
          <a:endParaRPr lang="en-US"/>
        </a:p>
      </dgm:t>
    </dgm:pt>
    <dgm:pt modelId="{96C0812C-FB49-401F-BC62-85EB2769053A}" type="pres">
      <dgm:prSet presAssocID="{8720BD11-94B0-4BDE-901D-C672D914EC41}" presName="root" presStyleCnt="0">
        <dgm:presLayoutVars>
          <dgm:dir/>
          <dgm:resizeHandles val="exact"/>
        </dgm:presLayoutVars>
      </dgm:prSet>
      <dgm:spPr/>
    </dgm:pt>
    <dgm:pt modelId="{E0227EBC-0AA8-40C4-AC79-F6F6FACD0663}" type="pres">
      <dgm:prSet presAssocID="{86E5ABAF-DD4E-4A9A-803C-C2DF3CC0C7A7}" presName="compNode" presStyleCnt="0"/>
      <dgm:spPr/>
    </dgm:pt>
    <dgm:pt modelId="{700E3C8F-152E-472F-9E51-AAF60504A86B}" type="pres">
      <dgm:prSet presAssocID="{86E5ABAF-DD4E-4A9A-803C-C2DF3CC0C7A7}" presName="bgRect" presStyleLbl="bgShp" presStyleIdx="0" presStyleCnt="4"/>
      <dgm:spPr/>
    </dgm:pt>
    <dgm:pt modelId="{B7A0B732-BE75-4C76-A127-EAB8B38B522F}" type="pres">
      <dgm:prSet presAssocID="{86E5ABAF-DD4E-4A9A-803C-C2DF3CC0C7A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71ED5A99-DEAA-4894-A2EE-DD18EB9136B9}" type="pres">
      <dgm:prSet presAssocID="{86E5ABAF-DD4E-4A9A-803C-C2DF3CC0C7A7}" presName="spaceRect" presStyleCnt="0"/>
      <dgm:spPr/>
    </dgm:pt>
    <dgm:pt modelId="{4676E081-D2A9-4095-BF3E-9FE04B0938E7}" type="pres">
      <dgm:prSet presAssocID="{86E5ABAF-DD4E-4A9A-803C-C2DF3CC0C7A7}" presName="parTx" presStyleLbl="revTx" presStyleIdx="0" presStyleCnt="4">
        <dgm:presLayoutVars>
          <dgm:chMax val="0"/>
          <dgm:chPref val="0"/>
        </dgm:presLayoutVars>
      </dgm:prSet>
      <dgm:spPr/>
    </dgm:pt>
    <dgm:pt modelId="{A39EB974-8D5D-4306-8CCA-9841FEC1075A}" type="pres">
      <dgm:prSet presAssocID="{7A999369-CA82-4915-923A-231D96B592A2}" presName="sibTrans" presStyleCnt="0"/>
      <dgm:spPr/>
    </dgm:pt>
    <dgm:pt modelId="{05408482-309B-4A56-A5D7-8E356F90FC05}" type="pres">
      <dgm:prSet presAssocID="{2753C8D9-3E76-4937-A46E-777F294B1B57}" presName="compNode" presStyleCnt="0"/>
      <dgm:spPr/>
    </dgm:pt>
    <dgm:pt modelId="{13F0C503-0FC6-43BA-9ACE-546068E000D9}" type="pres">
      <dgm:prSet presAssocID="{2753C8D9-3E76-4937-A46E-777F294B1B57}" presName="bgRect" presStyleLbl="bgShp" presStyleIdx="1" presStyleCnt="4"/>
      <dgm:spPr/>
    </dgm:pt>
    <dgm:pt modelId="{8DE46121-3625-46AB-86B1-D04C01017C76}" type="pres">
      <dgm:prSet presAssocID="{2753C8D9-3E76-4937-A46E-777F294B1B5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urglass"/>
        </a:ext>
      </dgm:extLst>
    </dgm:pt>
    <dgm:pt modelId="{557E5586-F3F1-4B9A-A99B-A1E8C5703956}" type="pres">
      <dgm:prSet presAssocID="{2753C8D9-3E76-4937-A46E-777F294B1B57}" presName="spaceRect" presStyleCnt="0"/>
      <dgm:spPr/>
    </dgm:pt>
    <dgm:pt modelId="{BA6D7909-4CAB-4EF0-8488-EBD69CD3EFAC}" type="pres">
      <dgm:prSet presAssocID="{2753C8D9-3E76-4937-A46E-777F294B1B57}" presName="parTx" presStyleLbl="revTx" presStyleIdx="1" presStyleCnt="4">
        <dgm:presLayoutVars>
          <dgm:chMax val="0"/>
          <dgm:chPref val="0"/>
        </dgm:presLayoutVars>
      </dgm:prSet>
      <dgm:spPr/>
    </dgm:pt>
    <dgm:pt modelId="{7DEC349C-9047-49F3-8D75-B8FC5C12B5D9}" type="pres">
      <dgm:prSet presAssocID="{AA389C67-2BDC-4D95-927C-0E2EBBEB6764}" presName="sibTrans" presStyleCnt="0"/>
      <dgm:spPr/>
    </dgm:pt>
    <dgm:pt modelId="{3AA85B4F-BBC0-4CA4-9199-8CA3BC2A776C}" type="pres">
      <dgm:prSet presAssocID="{B80A3C41-D9B5-42FE-B2F8-84A2753AC6CF}" presName="compNode" presStyleCnt="0"/>
      <dgm:spPr/>
    </dgm:pt>
    <dgm:pt modelId="{5E6F0CC2-344E-47D4-8077-CA79CD9B2452}" type="pres">
      <dgm:prSet presAssocID="{B80A3C41-D9B5-42FE-B2F8-84A2753AC6CF}" presName="bgRect" presStyleLbl="bgShp" presStyleIdx="2" presStyleCnt="4"/>
      <dgm:spPr/>
    </dgm:pt>
    <dgm:pt modelId="{5BCD6CCC-F213-4F84-A2F2-D133AE9037A8}" type="pres">
      <dgm:prSet presAssocID="{B80A3C41-D9B5-42FE-B2F8-84A2753AC6C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104F3DC5-09B2-4C80-8B31-E26AB635995B}" type="pres">
      <dgm:prSet presAssocID="{B80A3C41-D9B5-42FE-B2F8-84A2753AC6CF}" presName="spaceRect" presStyleCnt="0"/>
      <dgm:spPr/>
    </dgm:pt>
    <dgm:pt modelId="{38005931-D4BB-4DDB-93EC-07A71ED1C0D5}" type="pres">
      <dgm:prSet presAssocID="{B80A3C41-D9B5-42FE-B2F8-84A2753AC6CF}" presName="parTx" presStyleLbl="revTx" presStyleIdx="2" presStyleCnt="4">
        <dgm:presLayoutVars>
          <dgm:chMax val="0"/>
          <dgm:chPref val="0"/>
        </dgm:presLayoutVars>
      </dgm:prSet>
      <dgm:spPr/>
    </dgm:pt>
    <dgm:pt modelId="{21021228-1A2E-47A2-9DB8-6AC2F0741319}" type="pres">
      <dgm:prSet presAssocID="{AF532F14-E1DA-469F-AFB6-1CC4C72AEEA6}" presName="sibTrans" presStyleCnt="0"/>
      <dgm:spPr/>
    </dgm:pt>
    <dgm:pt modelId="{9CF1E92B-251D-4576-B330-AA3E30B15F3A}" type="pres">
      <dgm:prSet presAssocID="{C66D0A1A-C391-47D7-806F-02FC71B82CD7}" presName="compNode" presStyleCnt="0"/>
      <dgm:spPr/>
    </dgm:pt>
    <dgm:pt modelId="{C7B76BA8-DC51-48D2-AA98-B19B7C9D7811}" type="pres">
      <dgm:prSet presAssocID="{C66D0A1A-C391-47D7-806F-02FC71B82CD7}" presName="bgRect" presStyleLbl="bgShp" presStyleIdx="3" presStyleCnt="4"/>
      <dgm:spPr/>
    </dgm:pt>
    <dgm:pt modelId="{5DC9130C-2A60-4C48-AE90-E5BAE6E0AD7D}" type="pres">
      <dgm:prSet presAssocID="{C66D0A1A-C391-47D7-806F-02FC71B82CD7}"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Upward trend with solid fill"/>
        </a:ext>
      </dgm:extLst>
    </dgm:pt>
    <dgm:pt modelId="{A9ACB45F-A47D-4099-AA23-432DF2E7C836}" type="pres">
      <dgm:prSet presAssocID="{C66D0A1A-C391-47D7-806F-02FC71B82CD7}" presName="spaceRect" presStyleCnt="0"/>
      <dgm:spPr/>
    </dgm:pt>
    <dgm:pt modelId="{285B9DFA-C0AA-4225-ADC2-480E9F69F613}" type="pres">
      <dgm:prSet presAssocID="{C66D0A1A-C391-47D7-806F-02FC71B82CD7}" presName="parTx" presStyleLbl="revTx" presStyleIdx="3" presStyleCnt="4">
        <dgm:presLayoutVars>
          <dgm:chMax val="0"/>
          <dgm:chPref val="0"/>
        </dgm:presLayoutVars>
      </dgm:prSet>
      <dgm:spPr/>
    </dgm:pt>
  </dgm:ptLst>
  <dgm:cxnLst>
    <dgm:cxn modelId="{E8998623-CFA2-44D7-9009-ECD3F519645C}" type="presOf" srcId="{C66D0A1A-C391-47D7-806F-02FC71B82CD7}" destId="{285B9DFA-C0AA-4225-ADC2-480E9F69F613}" srcOrd="0" destOrd="0" presId="urn:microsoft.com/office/officeart/2018/2/layout/IconVerticalSolidList"/>
    <dgm:cxn modelId="{83410F4D-1D6D-4AE5-BCBE-95BAB9460D25}" srcId="{8720BD11-94B0-4BDE-901D-C672D914EC41}" destId="{C66D0A1A-C391-47D7-806F-02FC71B82CD7}" srcOrd="3" destOrd="0" parTransId="{B96C4A80-D7B2-400A-9152-42AA63C9AF61}" sibTransId="{895824B1-6AAC-4BF8-81A6-05119DADDC91}"/>
    <dgm:cxn modelId="{8BB97174-A0F9-4B0B-AC3C-400EBF58BA91}" type="presOf" srcId="{8720BD11-94B0-4BDE-901D-C672D914EC41}" destId="{96C0812C-FB49-401F-BC62-85EB2769053A}" srcOrd="0" destOrd="0" presId="urn:microsoft.com/office/officeart/2018/2/layout/IconVerticalSolidList"/>
    <dgm:cxn modelId="{9685D955-8447-45D7-9A5F-F75B0AD9F08A}" type="presOf" srcId="{B80A3C41-D9B5-42FE-B2F8-84A2753AC6CF}" destId="{38005931-D4BB-4DDB-93EC-07A71ED1C0D5}" srcOrd="0" destOrd="0" presId="urn:microsoft.com/office/officeart/2018/2/layout/IconVerticalSolidList"/>
    <dgm:cxn modelId="{BA94CF81-690C-4575-8720-A83B7E752955}" type="presOf" srcId="{2753C8D9-3E76-4937-A46E-777F294B1B57}" destId="{BA6D7909-4CAB-4EF0-8488-EBD69CD3EFAC}" srcOrd="0" destOrd="0" presId="urn:microsoft.com/office/officeart/2018/2/layout/IconVerticalSolidList"/>
    <dgm:cxn modelId="{AD6E6D93-C6DE-4451-AEAD-ADEECFBE0008}" srcId="{8720BD11-94B0-4BDE-901D-C672D914EC41}" destId="{86E5ABAF-DD4E-4A9A-803C-C2DF3CC0C7A7}" srcOrd="0" destOrd="0" parTransId="{44464BB0-3327-498E-AEEE-59A91376CC3A}" sibTransId="{7A999369-CA82-4915-923A-231D96B592A2}"/>
    <dgm:cxn modelId="{B28A9DA5-45A1-45C9-8484-8F27576BD7B5}" type="presOf" srcId="{86E5ABAF-DD4E-4A9A-803C-C2DF3CC0C7A7}" destId="{4676E081-D2A9-4095-BF3E-9FE04B0938E7}" srcOrd="0" destOrd="0" presId="urn:microsoft.com/office/officeart/2018/2/layout/IconVerticalSolidList"/>
    <dgm:cxn modelId="{6A6157E5-89D0-459D-A999-97BBB84F34F7}" srcId="{8720BD11-94B0-4BDE-901D-C672D914EC41}" destId="{2753C8D9-3E76-4937-A46E-777F294B1B57}" srcOrd="1" destOrd="0" parTransId="{D0F26464-B547-4B63-A06B-FD041686A76A}" sibTransId="{AA389C67-2BDC-4D95-927C-0E2EBBEB6764}"/>
    <dgm:cxn modelId="{EDAB69F5-DFD3-4A66-8B25-8B524764199B}" srcId="{8720BD11-94B0-4BDE-901D-C672D914EC41}" destId="{B80A3C41-D9B5-42FE-B2F8-84A2753AC6CF}" srcOrd="2" destOrd="0" parTransId="{E8F95866-4BF9-4A6A-AD70-C3B6C740A08E}" sibTransId="{AF532F14-E1DA-469F-AFB6-1CC4C72AEEA6}"/>
    <dgm:cxn modelId="{7CDB906D-293A-4F90-BA4C-E865D7C4B8FC}" type="presParOf" srcId="{96C0812C-FB49-401F-BC62-85EB2769053A}" destId="{E0227EBC-0AA8-40C4-AC79-F6F6FACD0663}" srcOrd="0" destOrd="0" presId="urn:microsoft.com/office/officeart/2018/2/layout/IconVerticalSolidList"/>
    <dgm:cxn modelId="{B40D2396-155E-4037-8DEC-393F75A01CFE}" type="presParOf" srcId="{E0227EBC-0AA8-40C4-AC79-F6F6FACD0663}" destId="{700E3C8F-152E-472F-9E51-AAF60504A86B}" srcOrd="0" destOrd="0" presId="urn:microsoft.com/office/officeart/2018/2/layout/IconVerticalSolidList"/>
    <dgm:cxn modelId="{65CE11E8-3C67-4E05-A671-CE27BC0133B2}" type="presParOf" srcId="{E0227EBC-0AA8-40C4-AC79-F6F6FACD0663}" destId="{B7A0B732-BE75-4C76-A127-EAB8B38B522F}" srcOrd="1" destOrd="0" presId="urn:microsoft.com/office/officeart/2018/2/layout/IconVerticalSolidList"/>
    <dgm:cxn modelId="{34BDCF5D-FE53-4F10-BDC7-60A1A70F8580}" type="presParOf" srcId="{E0227EBC-0AA8-40C4-AC79-F6F6FACD0663}" destId="{71ED5A99-DEAA-4894-A2EE-DD18EB9136B9}" srcOrd="2" destOrd="0" presId="urn:microsoft.com/office/officeart/2018/2/layout/IconVerticalSolidList"/>
    <dgm:cxn modelId="{8334BB27-AC5E-4B5A-A296-81D34AFC8045}" type="presParOf" srcId="{E0227EBC-0AA8-40C4-AC79-F6F6FACD0663}" destId="{4676E081-D2A9-4095-BF3E-9FE04B0938E7}" srcOrd="3" destOrd="0" presId="urn:microsoft.com/office/officeart/2018/2/layout/IconVerticalSolidList"/>
    <dgm:cxn modelId="{E02FF755-FFE1-4B52-A0C4-F28AE1253136}" type="presParOf" srcId="{96C0812C-FB49-401F-BC62-85EB2769053A}" destId="{A39EB974-8D5D-4306-8CCA-9841FEC1075A}" srcOrd="1" destOrd="0" presId="urn:microsoft.com/office/officeart/2018/2/layout/IconVerticalSolidList"/>
    <dgm:cxn modelId="{3FB1AD63-AC8A-4A40-8FA3-5732B214D4FB}" type="presParOf" srcId="{96C0812C-FB49-401F-BC62-85EB2769053A}" destId="{05408482-309B-4A56-A5D7-8E356F90FC05}" srcOrd="2" destOrd="0" presId="urn:microsoft.com/office/officeart/2018/2/layout/IconVerticalSolidList"/>
    <dgm:cxn modelId="{A450C358-5408-444B-929D-6238B591D89D}" type="presParOf" srcId="{05408482-309B-4A56-A5D7-8E356F90FC05}" destId="{13F0C503-0FC6-43BA-9ACE-546068E000D9}" srcOrd="0" destOrd="0" presId="urn:microsoft.com/office/officeart/2018/2/layout/IconVerticalSolidList"/>
    <dgm:cxn modelId="{CDFE44A5-DC7F-4E40-9AA8-5C6203EF4BB6}" type="presParOf" srcId="{05408482-309B-4A56-A5D7-8E356F90FC05}" destId="{8DE46121-3625-46AB-86B1-D04C01017C76}" srcOrd="1" destOrd="0" presId="urn:microsoft.com/office/officeart/2018/2/layout/IconVerticalSolidList"/>
    <dgm:cxn modelId="{3D018CD9-315E-4519-939D-12C0423C90AB}" type="presParOf" srcId="{05408482-309B-4A56-A5D7-8E356F90FC05}" destId="{557E5586-F3F1-4B9A-A99B-A1E8C5703956}" srcOrd="2" destOrd="0" presId="urn:microsoft.com/office/officeart/2018/2/layout/IconVerticalSolidList"/>
    <dgm:cxn modelId="{CC442BAE-4CC0-4F8E-81DC-62D01088C9E1}" type="presParOf" srcId="{05408482-309B-4A56-A5D7-8E356F90FC05}" destId="{BA6D7909-4CAB-4EF0-8488-EBD69CD3EFAC}" srcOrd="3" destOrd="0" presId="urn:microsoft.com/office/officeart/2018/2/layout/IconVerticalSolidList"/>
    <dgm:cxn modelId="{ADE96A19-31EB-4E98-826E-005A8CE525B5}" type="presParOf" srcId="{96C0812C-FB49-401F-BC62-85EB2769053A}" destId="{7DEC349C-9047-49F3-8D75-B8FC5C12B5D9}" srcOrd="3" destOrd="0" presId="urn:microsoft.com/office/officeart/2018/2/layout/IconVerticalSolidList"/>
    <dgm:cxn modelId="{1BEF666D-BAF5-40E9-BC0E-1C91857B0E3B}" type="presParOf" srcId="{96C0812C-FB49-401F-BC62-85EB2769053A}" destId="{3AA85B4F-BBC0-4CA4-9199-8CA3BC2A776C}" srcOrd="4" destOrd="0" presId="urn:microsoft.com/office/officeart/2018/2/layout/IconVerticalSolidList"/>
    <dgm:cxn modelId="{9D7E4432-D6A7-4EDD-B5C7-4B5DFBF2E979}" type="presParOf" srcId="{3AA85B4F-BBC0-4CA4-9199-8CA3BC2A776C}" destId="{5E6F0CC2-344E-47D4-8077-CA79CD9B2452}" srcOrd="0" destOrd="0" presId="urn:microsoft.com/office/officeart/2018/2/layout/IconVerticalSolidList"/>
    <dgm:cxn modelId="{7F6C9BB3-881D-4BB1-9333-3D7569B41394}" type="presParOf" srcId="{3AA85B4F-BBC0-4CA4-9199-8CA3BC2A776C}" destId="{5BCD6CCC-F213-4F84-A2F2-D133AE9037A8}" srcOrd="1" destOrd="0" presId="urn:microsoft.com/office/officeart/2018/2/layout/IconVerticalSolidList"/>
    <dgm:cxn modelId="{F5A0DB3E-2D81-4094-91F1-225046DB46BC}" type="presParOf" srcId="{3AA85B4F-BBC0-4CA4-9199-8CA3BC2A776C}" destId="{104F3DC5-09B2-4C80-8B31-E26AB635995B}" srcOrd="2" destOrd="0" presId="urn:microsoft.com/office/officeart/2018/2/layout/IconVerticalSolidList"/>
    <dgm:cxn modelId="{A99316DA-C644-4B9F-8E70-4F6991D73F20}" type="presParOf" srcId="{3AA85B4F-BBC0-4CA4-9199-8CA3BC2A776C}" destId="{38005931-D4BB-4DDB-93EC-07A71ED1C0D5}" srcOrd="3" destOrd="0" presId="urn:microsoft.com/office/officeart/2018/2/layout/IconVerticalSolidList"/>
    <dgm:cxn modelId="{08033B1B-4A3A-4923-8F5D-4964D779F890}" type="presParOf" srcId="{96C0812C-FB49-401F-BC62-85EB2769053A}" destId="{21021228-1A2E-47A2-9DB8-6AC2F0741319}" srcOrd="5" destOrd="0" presId="urn:microsoft.com/office/officeart/2018/2/layout/IconVerticalSolidList"/>
    <dgm:cxn modelId="{1FD8B511-EE3E-41E9-9507-23F55F751809}" type="presParOf" srcId="{96C0812C-FB49-401F-BC62-85EB2769053A}" destId="{9CF1E92B-251D-4576-B330-AA3E30B15F3A}" srcOrd="6" destOrd="0" presId="urn:microsoft.com/office/officeart/2018/2/layout/IconVerticalSolidList"/>
    <dgm:cxn modelId="{10DD3270-C61F-48BA-BD73-BB8E5FFDEAA7}" type="presParOf" srcId="{9CF1E92B-251D-4576-B330-AA3E30B15F3A}" destId="{C7B76BA8-DC51-48D2-AA98-B19B7C9D7811}" srcOrd="0" destOrd="0" presId="urn:microsoft.com/office/officeart/2018/2/layout/IconVerticalSolidList"/>
    <dgm:cxn modelId="{9BC23992-D328-4C05-9680-52D17AD49121}" type="presParOf" srcId="{9CF1E92B-251D-4576-B330-AA3E30B15F3A}" destId="{5DC9130C-2A60-4C48-AE90-E5BAE6E0AD7D}" srcOrd="1" destOrd="0" presId="urn:microsoft.com/office/officeart/2018/2/layout/IconVerticalSolidList"/>
    <dgm:cxn modelId="{09EFB253-D0EA-4F74-9659-3BCF654EC616}" type="presParOf" srcId="{9CF1E92B-251D-4576-B330-AA3E30B15F3A}" destId="{A9ACB45F-A47D-4099-AA23-432DF2E7C836}" srcOrd="2" destOrd="0" presId="urn:microsoft.com/office/officeart/2018/2/layout/IconVerticalSolidList"/>
    <dgm:cxn modelId="{7196EABD-08B5-48F5-9F76-B31FDD0BB4FD}" type="presParOf" srcId="{9CF1E92B-251D-4576-B330-AA3E30B15F3A}" destId="{285B9DFA-C0AA-4225-ADC2-480E9F69F61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69A9D3-893F-4266-9D26-92BD0CF65174}"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96B19786-688E-4484-915D-DD4A6B5DE1C5}">
      <dgm:prSet/>
      <dgm:spPr/>
      <dgm:t>
        <a:bodyPr/>
        <a:lstStyle/>
        <a:p>
          <a:r>
            <a:rPr lang="en-US"/>
            <a:t>Budget includes a proposal to withhold $1.9 billion in Prop 98 funding otherwise attributable to 2024-25 based on current Prop 98 calculations.</a:t>
          </a:r>
        </a:p>
      </dgm:t>
    </dgm:pt>
    <dgm:pt modelId="{D0BCC6F1-E2F0-4679-9084-924F4B767EBA}" type="parTrans" cxnId="{D5FFAAFB-AF73-4879-979C-141FA0F54675}">
      <dgm:prSet/>
      <dgm:spPr/>
      <dgm:t>
        <a:bodyPr/>
        <a:lstStyle/>
        <a:p>
          <a:endParaRPr lang="en-US"/>
        </a:p>
      </dgm:t>
    </dgm:pt>
    <dgm:pt modelId="{C2B233CF-CF15-48AD-A42B-350EF9E0B0F5}" type="sibTrans" cxnId="{D5FFAAFB-AF73-4879-979C-141FA0F54675}">
      <dgm:prSet/>
      <dgm:spPr/>
      <dgm:t>
        <a:bodyPr/>
        <a:lstStyle/>
        <a:p>
          <a:endParaRPr lang="en-US"/>
        </a:p>
      </dgm:t>
    </dgm:pt>
    <dgm:pt modelId="{74857C04-EE0D-4E2D-A0AA-F54AE31CA182}">
      <dgm:prSet/>
      <dgm:spPr/>
      <dgm:t>
        <a:bodyPr/>
        <a:lstStyle/>
        <a:p>
          <a:r>
            <a:rPr lang="en-US"/>
            <a:t>Governor indicated the withhold is “intended to mitigate the risk of potentially appropriating more resources to [Prop 98] than are ultimately available in the final calculation for 2024-25.”</a:t>
          </a:r>
        </a:p>
      </dgm:t>
    </dgm:pt>
    <dgm:pt modelId="{AE4FDED9-E84D-4619-B9E7-00C5712C86F4}" type="parTrans" cxnId="{CEF46A04-9265-43D4-ADCF-7E0E92DD5F5A}">
      <dgm:prSet/>
      <dgm:spPr/>
      <dgm:t>
        <a:bodyPr/>
        <a:lstStyle/>
        <a:p>
          <a:endParaRPr lang="en-US"/>
        </a:p>
      </dgm:t>
    </dgm:pt>
    <dgm:pt modelId="{2BED86D6-D6E2-4B33-A6FC-92584E1834FE}" type="sibTrans" cxnId="{CEF46A04-9265-43D4-ADCF-7E0E92DD5F5A}">
      <dgm:prSet/>
      <dgm:spPr/>
      <dgm:t>
        <a:bodyPr/>
        <a:lstStyle/>
        <a:p>
          <a:endParaRPr lang="en-US"/>
        </a:p>
      </dgm:t>
    </dgm:pt>
    <dgm:pt modelId="{5F32337A-C526-4E55-B37B-42DD81E4B582}">
      <dgm:prSet/>
      <dgm:spPr/>
      <dgm:t>
        <a:bodyPr/>
        <a:lstStyle/>
        <a:p>
          <a:r>
            <a:rPr lang="en-US"/>
            <a:t>Governor and Legislature claim funding will be disbursed in 2026-27 budget. Funds are to be used to fully fund LCFF and any COLA, pay down or avoid deferrals, and deposit into the Prop 98 rainy day fund.</a:t>
          </a:r>
        </a:p>
      </dgm:t>
    </dgm:pt>
    <dgm:pt modelId="{0401B939-725C-4B59-BABA-8F9794DC6DCB}" type="parTrans" cxnId="{96150F63-5AE3-476B-B6EB-6A9647DE85F6}">
      <dgm:prSet/>
      <dgm:spPr/>
      <dgm:t>
        <a:bodyPr/>
        <a:lstStyle/>
        <a:p>
          <a:endParaRPr lang="en-US"/>
        </a:p>
      </dgm:t>
    </dgm:pt>
    <dgm:pt modelId="{F5B3D0D8-4DD9-42B6-A4F3-6328DE3F0B57}" type="sibTrans" cxnId="{96150F63-5AE3-476B-B6EB-6A9647DE85F6}">
      <dgm:prSet/>
      <dgm:spPr/>
      <dgm:t>
        <a:bodyPr/>
        <a:lstStyle/>
        <a:p>
          <a:endParaRPr lang="en-US"/>
        </a:p>
      </dgm:t>
    </dgm:pt>
    <dgm:pt modelId="{736B8760-6F59-439A-87F9-5A3D3BBB802E}" type="pres">
      <dgm:prSet presAssocID="{9769A9D3-893F-4266-9D26-92BD0CF65174}" presName="root" presStyleCnt="0">
        <dgm:presLayoutVars>
          <dgm:dir/>
          <dgm:resizeHandles val="exact"/>
        </dgm:presLayoutVars>
      </dgm:prSet>
      <dgm:spPr/>
    </dgm:pt>
    <dgm:pt modelId="{92F8FF24-870F-4D9A-9262-BDBD98F5CC88}" type="pres">
      <dgm:prSet presAssocID="{96B19786-688E-4484-915D-DD4A6B5DE1C5}" presName="compNode" presStyleCnt="0"/>
      <dgm:spPr/>
    </dgm:pt>
    <dgm:pt modelId="{7162EED8-5E32-4088-AF8B-7769CFDB95A4}" type="pres">
      <dgm:prSet presAssocID="{96B19786-688E-4484-915D-DD4A6B5DE1C5}" presName="bgRect" presStyleLbl="bgShp" presStyleIdx="0" presStyleCnt="3"/>
      <dgm:spPr/>
    </dgm:pt>
    <dgm:pt modelId="{CC3BB3DF-E8FF-4F13-8210-BBE897F51A17}" type="pres">
      <dgm:prSet presAssocID="{96B19786-688E-4484-915D-DD4A6B5DE1C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92B5D8B2-C3B7-4532-806F-37909753234C}" type="pres">
      <dgm:prSet presAssocID="{96B19786-688E-4484-915D-DD4A6B5DE1C5}" presName="spaceRect" presStyleCnt="0"/>
      <dgm:spPr/>
    </dgm:pt>
    <dgm:pt modelId="{78AC3CFD-137D-4831-9FE5-5042EE66934C}" type="pres">
      <dgm:prSet presAssocID="{96B19786-688E-4484-915D-DD4A6B5DE1C5}" presName="parTx" presStyleLbl="revTx" presStyleIdx="0" presStyleCnt="3">
        <dgm:presLayoutVars>
          <dgm:chMax val="0"/>
          <dgm:chPref val="0"/>
        </dgm:presLayoutVars>
      </dgm:prSet>
      <dgm:spPr/>
    </dgm:pt>
    <dgm:pt modelId="{85391CB2-A892-4270-A72D-EF4E1C3BE798}" type="pres">
      <dgm:prSet presAssocID="{C2B233CF-CF15-48AD-A42B-350EF9E0B0F5}" presName="sibTrans" presStyleCnt="0"/>
      <dgm:spPr/>
    </dgm:pt>
    <dgm:pt modelId="{BBFC66DD-F4F1-4BEF-BB67-B87AEAFFB008}" type="pres">
      <dgm:prSet presAssocID="{74857C04-EE0D-4E2D-A0AA-F54AE31CA182}" presName="compNode" presStyleCnt="0"/>
      <dgm:spPr/>
    </dgm:pt>
    <dgm:pt modelId="{F2CE18A3-57E0-4F56-9A61-0675A8B79551}" type="pres">
      <dgm:prSet presAssocID="{74857C04-EE0D-4E2D-A0AA-F54AE31CA182}" presName="bgRect" presStyleLbl="bgShp" presStyleIdx="1" presStyleCnt="3"/>
      <dgm:spPr/>
    </dgm:pt>
    <dgm:pt modelId="{8237566D-6FEE-4F14-8C84-7CC09C0BDBFD}" type="pres">
      <dgm:prSet presAssocID="{74857C04-EE0D-4E2D-A0AA-F54AE31CA18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A9DC2424-517A-491E-B88E-2F9F05EE0F18}" type="pres">
      <dgm:prSet presAssocID="{74857C04-EE0D-4E2D-A0AA-F54AE31CA182}" presName="spaceRect" presStyleCnt="0"/>
      <dgm:spPr/>
    </dgm:pt>
    <dgm:pt modelId="{C668C1E6-1E2D-4CB9-A4EA-9814D870B835}" type="pres">
      <dgm:prSet presAssocID="{74857C04-EE0D-4E2D-A0AA-F54AE31CA182}" presName="parTx" presStyleLbl="revTx" presStyleIdx="1" presStyleCnt="3">
        <dgm:presLayoutVars>
          <dgm:chMax val="0"/>
          <dgm:chPref val="0"/>
        </dgm:presLayoutVars>
      </dgm:prSet>
      <dgm:spPr/>
    </dgm:pt>
    <dgm:pt modelId="{158B2261-C052-4ABA-B86C-729E6571E52B}" type="pres">
      <dgm:prSet presAssocID="{2BED86D6-D6E2-4B33-A6FC-92584E1834FE}" presName="sibTrans" presStyleCnt="0"/>
      <dgm:spPr/>
    </dgm:pt>
    <dgm:pt modelId="{096BEDBD-8E1E-4491-92A7-9141EE3D75C4}" type="pres">
      <dgm:prSet presAssocID="{5F32337A-C526-4E55-B37B-42DD81E4B582}" presName="compNode" presStyleCnt="0"/>
      <dgm:spPr/>
    </dgm:pt>
    <dgm:pt modelId="{A13F45C7-1695-49E6-B189-003759689978}" type="pres">
      <dgm:prSet presAssocID="{5F32337A-C526-4E55-B37B-42DD81E4B582}" presName="bgRect" presStyleLbl="bgShp" presStyleIdx="2" presStyleCnt="3"/>
      <dgm:spPr/>
    </dgm:pt>
    <dgm:pt modelId="{BB5392BD-5395-44DA-BC8B-FFDED95733A2}" type="pres">
      <dgm:prSet presAssocID="{5F32337A-C526-4E55-B37B-42DD81E4B58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nk"/>
        </a:ext>
      </dgm:extLst>
    </dgm:pt>
    <dgm:pt modelId="{277F6B03-8196-4EAA-A98F-1BBB68065532}" type="pres">
      <dgm:prSet presAssocID="{5F32337A-C526-4E55-B37B-42DD81E4B582}" presName="spaceRect" presStyleCnt="0"/>
      <dgm:spPr/>
    </dgm:pt>
    <dgm:pt modelId="{ED4FD8FE-D68D-4A12-8485-9BC5A3F7BB96}" type="pres">
      <dgm:prSet presAssocID="{5F32337A-C526-4E55-B37B-42DD81E4B582}" presName="parTx" presStyleLbl="revTx" presStyleIdx="2" presStyleCnt="3">
        <dgm:presLayoutVars>
          <dgm:chMax val="0"/>
          <dgm:chPref val="0"/>
        </dgm:presLayoutVars>
      </dgm:prSet>
      <dgm:spPr/>
    </dgm:pt>
  </dgm:ptLst>
  <dgm:cxnLst>
    <dgm:cxn modelId="{CEF46A04-9265-43D4-ADCF-7E0E92DD5F5A}" srcId="{9769A9D3-893F-4266-9D26-92BD0CF65174}" destId="{74857C04-EE0D-4E2D-A0AA-F54AE31CA182}" srcOrd="1" destOrd="0" parTransId="{AE4FDED9-E84D-4619-B9E7-00C5712C86F4}" sibTransId="{2BED86D6-D6E2-4B33-A6FC-92584E1834FE}"/>
    <dgm:cxn modelId="{0EE1915D-8802-44DF-8D40-9BB8ABA4986F}" type="presOf" srcId="{5F32337A-C526-4E55-B37B-42DD81E4B582}" destId="{ED4FD8FE-D68D-4A12-8485-9BC5A3F7BB96}" srcOrd="0" destOrd="0" presId="urn:microsoft.com/office/officeart/2018/2/layout/IconVerticalSolidList"/>
    <dgm:cxn modelId="{96150F63-5AE3-476B-B6EB-6A9647DE85F6}" srcId="{9769A9D3-893F-4266-9D26-92BD0CF65174}" destId="{5F32337A-C526-4E55-B37B-42DD81E4B582}" srcOrd="2" destOrd="0" parTransId="{0401B939-725C-4B59-BABA-8F9794DC6DCB}" sibTransId="{F5B3D0D8-4DD9-42B6-A4F3-6328DE3F0B57}"/>
    <dgm:cxn modelId="{9D2752D2-FA4A-488C-BEEB-6E03EB7B701A}" type="presOf" srcId="{9769A9D3-893F-4266-9D26-92BD0CF65174}" destId="{736B8760-6F59-439A-87F9-5A3D3BBB802E}" srcOrd="0" destOrd="0" presId="urn:microsoft.com/office/officeart/2018/2/layout/IconVerticalSolidList"/>
    <dgm:cxn modelId="{B0615AD2-F9C3-45E8-8C94-1E86C2856D93}" type="presOf" srcId="{74857C04-EE0D-4E2D-A0AA-F54AE31CA182}" destId="{C668C1E6-1E2D-4CB9-A4EA-9814D870B835}" srcOrd="0" destOrd="0" presId="urn:microsoft.com/office/officeart/2018/2/layout/IconVerticalSolidList"/>
    <dgm:cxn modelId="{0A0933F5-0273-4B89-837E-0EC0B4EBD954}" type="presOf" srcId="{96B19786-688E-4484-915D-DD4A6B5DE1C5}" destId="{78AC3CFD-137D-4831-9FE5-5042EE66934C}" srcOrd="0" destOrd="0" presId="urn:microsoft.com/office/officeart/2018/2/layout/IconVerticalSolidList"/>
    <dgm:cxn modelId="{D5FFAAFB-AF73-4879-979C-141FA0F54675}" srcId="{9769A9D3-893F-4266-9D26-92BD0CF65174}" destId="{96B19786-688E-4484-915D-DD4A6B5DE1C5}" srcOrd="0" destOrd="0" parTransId="{D0BCC6F1-E2F0-4679-9084-924F4B767EBA}" sibTransId="{C2B233CF-CF15-48AD-A42B-350EF9E0B0F5}"/>
    <dgm:cxn modelId="{B90F8BAA-C7A3-4CB5-9FB8-25AFF8E75704}" type="presParOf" srcId="{736B8760-6F59-439A-87F9-5A3D3BBB802E}" destId="{92F8FF24-870F-4D9A-9262-BDBD98F5CC88}" srcOrd="0" destOrd="0" presId="urn:microsoft.com/office/officeart/2018/2/layout/IconVerticalSolidList"/>
    <dgm:cxn modelId="{B8B6A95F-854F-4ECA-AAC0-35BBA2C2D69E}" type="presParOf" srcId="{92F8FF24-870F-4D9A-9262-BDBD98F5CC88}" destId="{7162EED8-5E32-4088-AF8B-7769CFDB95A4}" srcOrd="0" destOrd="0" presId="urn:microsoft.com/office/officeart/2018/2/layout/IconVerticalSolidList"/>
    <dgm:cxn modelId="{46216637-DD79-424F-9F08-640978CDDDA2}" type="presParOf" srcId="{92F8FF24-870F-4D9A-9262-BDBD98F5CC88}" destId="{CC3BB3DF-E8FF-4F13-8210-BBE897F51A17}" srcOrd="1" destOrd="0" presId="urn:microsoft.com/office/officeart/2018/2/layout/IconVerticalSolidList"/>
    <dgm:cxn modelId="{3609A235-42ED-4A40-B24D-66839662E673}" type="presParOf" srcId="{92F8FF24-870F-4D9A-9262-BDBD98F5CC88}" destId="{92B5D8B2-C3B7-4532-806F-37909753234C}" srcOrd="2" destOrd="0" presId="urn:microsoft.com/office/officeart/2018/2/layout/IconVerticalSolidList"/>
    <dgm:cxn modelId="{BA96F19B-0A6B-4201-914D-01112CC756D5}" type="presParOf" srcId="{92F8FF24-870F-4D9A-9262-BDBD98F5CC88}" destId="{78AC3CFD-137D-4831-9FE5-5042EE66934C}" srcOrd="3" destOrd="0" presId="urn:microsoft.com/office/officeart/2018/2/layout/IconVerticalSolidList"/>
    <dgm:cxn modelId="{15CD60E5-C32E-4612-823E-688902F966F2}" type="presParOf" srcId="{736B8760-6F59-439A-87F9-5A3D3BBB802E}" destId="{85391CB2-A892-4270-A72D-EF4E1C3BE798}" srcOrd="1" destOrd="0" presId="urn:microsoft.com/office/officeart/2018/2/layout/IconVerticalSolidList"/>
    <dgm:cxn modelId="{03289E86-9D73-42CE-B209-E99561CB7338}" type="presParOf" srcId="{736B8760-6F59-439A-87F9-5A3D3BBB802E}" destId="{BBFC66DD-F4F1-4BEF-BB67-B87AEAFFB008}" srcOrd="2" destOrd="0" presId="urn:microsoft.com/office/officeart/2018/2/layout/IconVerticalSolidList"/>
    <dgm:cxn modelId="{D068EDF5-23A5-4602-B69C-8F1E2C92B607}" type="presParOf" srcId="{BBFC66DD-F4F1-4BEF-BB67-B87AEAFFB008}" destId="{F2CE18A3-57E0-4F56-9A61-0675A8B79551}" srcOrd="0" destOrd="0" presId="urn:microsoft.com/office/officeart/2018/2/layout/IconVerticalSolidList"/>
    <dgm:cxn modelId="{90422968-B41D-4B80-A584-8FAE650C85B6}" type="presParOf" srcId="{BBFC66DD-F4F1-4BEF-BB67-B87AEAFFB008}" destId="{8237566D-6FEE-4F14-8C84-7CC09C0BDBFD}" srcOrd="1" destOrd="0" presId="urn:microsoft.com/office/officeart/2018/2/layout/IconVerticalSolidList"/>
    <dgm:cxn modelId="{A2B43B3B-F35E-42C4-97B5-241F9128D29F}" type="presParOf" srcId="{BBFC66DD-F4F1-4BEF-BB67-B87AEAFFB008}" destId="{A9DC2424-517A-491E-B88E-2F9F05EE0F18}" srcOrd="2" destOrd="0" presId="urn:microsoft.com/office/officeart/2018/2/layout/IconVerticalSolidList"/>
    <dgm:cxn modelId="{12530A67-4673-4998-9104-8100D9D806AC}" type="presParOf" srcId="{BBFC66DD-F4F1-4BEF-BB67-B87AEAFFB008}" destId="{C668C1E6-1E2D-4CB9-A4EA-9814D870B835}" srcOrd="3" destOrd="0" presId="urn:microsoft.com/office/officeart/2018/2/layout/IconVerticalSolidList"/>
    <dgm:cxn modelId="{D20F0B50-892E-431B-8263-B4A53BDDE7F7}" type="presParOf" srcId="{736B8760-6F59-439A-87F9-5A3D3BBB802E}" destId="{158B2261-C052-4ABA-B86C-729E6571E52B}" srcOrd="3" destOrd="0" presId="urn:microsoft.com/office/officeart/2018/2/layout/IconVerticalSolidList"/>
    <dgm:cxn modelId="{FA10F30B-9DC7-4F13-B8B9-BFB4BC382463}" type="presParOf" srcId="{736B8760-6F59-439A-87F9-5A3D3BBB802E}" destId="{096BEDBD-8E1E-4491-92A7-9141EE3D75C4}" srcOrd="4" destOrd="0" presId="urn:microsoft.com/office/officeart/2018/2/layout/IconVerticalSolidList"/>
    <dgm:cxn modelId="{DC807796-9CEA-4CB3-AC03-295ADF360027}" type="presParOf" srcId="{096BEDBD-8E1E-4491-92A7-9141EE3D75C4}" destId="{A13F45C7-1695-49E6-B189-003759689978}" srcOrd="0" destOrd="0" presId="urn:microsoft.com/office/officeart/2018/2/layout/IconVerticalSolidList"/>
    <dgm:cxn modelId="{3BB404A6-6CD3-49AF-A1C1-BC3CA972BEFF}" type="presParOf" srcId="{096BEDBD-8E1E-4491-92A7-9141EE3D75C4}" destId="{BB5392BD-5395-44DA-BC8B-FFDED95733A2}" srcOrd="1" destOrd="0" presId="urn:microsoft.com/office/officeart/2018/2/layout/IconVerticalSolidList"/>
    <dgm:cxn modelId="{E89A1481-3410-473C-A966-5642131BBB7C}" type="presParOf" srcId="{096BEDBD-8E1E-4491-92A7-9141EE3D75C4}" destId="{277F6B03-8196-4EAA-A98F-1BBB68065532}" srcOrd="2" destOrd="0" presId="urn:microsoft.com/office/officeart/2018/2/layout/IconVerticalSolidList"/>
    <dgm:cxn modelId="{F4D4A685-B1B5-45F5-ABC2-DBEF7DEDB8DF}" type="presParOf" srcId="{096BEDBD-8E1E-4491-92A7-9141EE3D75C4}" destId="{ED4FD8FE-D68D-4A12-8485-9BC5A3F7BB9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DE228D-F232-424A-96D9-7809DBF60EE2}">
      <dsp:nvSpPr>
        <dsp:cNvPr id="0" name=""/>
        <dsp:cNvSpPr/>
      </dsp:nvSpPr>
      <dsp:spPr>
        <a:xfrm>
          <a:off x="282011" y="2735098"/>
          <a:ext cx="2256089" cy="575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44550">
            <a:lnSpc>
              <a:spcPct val="90000"/>
            </a:lnSpc>
            <a:spcBef>
              <a:spcPct val="0"/>
            </a:spcBef>
            <a:spcAft>
              <a:spcPct val="35000"/>
            </a:spcAft>
            <a:buNone/>
            <a:defRPr b="1"/>
          </a:pPr>
          <a:r>
            <a:rPr lang="en-US" sz="1900" kern="1200"/>
            <a:t>1 July</a:t>
          </a:r>
        </a:p>
      </dsp:txBody>
      <dsp:txXfrm>
        <a:off x="282011" y="2735098"/>
        <a:ext cx="2256089" cy="575542"/>
      </dsp:txXfrm>
    </dsp:sp>
    <dsp:sp modelId="{5E6330F6-EBE5-4CDA-88E4-8D580B7672A4}">
      <dsp:nvSpPr>
        <dsp:cNvPr id="0" name=""/>
        <dsp:cNvSpPr/>
      </dsp:nvSpPr>
      <dsp:spPr>
        <a:xfrm>
          <a:off x="0" y="2444780"/>
          <a:ext cx="11280449" cy="203731"/>
        </a:xfrm>
        <a:prstGeom prst="rect">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F5ED0BE9-4B9D-42BD-B3F6-E5E3815B4B09}">
      <dsp:nvSpPr>
        <dsp:cNvPr id="0" name=""/>
        <dsp:cNvSpPr/>
      </dsp:nvSpPr>
      <dsp:spPr>
        <a:xfrm>
          <a:off x="169206" y="868406"/>
          <a:ext cx="2481698" cy="710514"/>
        </a:xfrm>
        <a:prstGeom prst="rect">
          <a:avLst/>
        </a:prstGeom>
        <a:solidFill>
          <a:schemeClr val="accent1">
            <a:alpha val="90000"/>
            <a:tint val="40000"/>
            <a:hueOff val="0"/>
            <a:satOff val="0"/>
            <a:lumOff val="0"/>
            <a:alphaOff val="0"/>
          </a:schemeClr>
        </a:solidFill>
        <a:ln w="317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kern="1200" dirty="0"/>
            <a:t>The fiscal year begins when the budget takes effect.</a:t>
          </a:r>
        </a:p>
      </dsp:txBody>
      <dsp:txXfrm>
        <a:off x="169206" y="868406"/>
        <a:ext cx="2481698" cy="710514"/>
      </dsp:txXfrm>
    </dsp:sp>
    <dsp:sp modelId="{460A1223-3E7C-481E-BFD5-27BF075DD6FE}">
      <dsp:nvSpPr>
        <dsp:cNvPr id="0" name=""/>
        <dsp:cNvSpPr/>
      </dsp:nvSpPr>
      <dsp:spPr>
        <a:xfrm>
          <a:off x="1410056" y="1578920"/>
          <a:ext cx="0" cy="865859"/>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sp:spPr>
      <dsp:style>
        <a:lnRef idx="2">
          <a:scrgbClr r="0" g="0" b="0"/>
        </a:lnRef>
        <a:fillRef idx="1">
          <a:scrgbClr r="0" g="0" b="0"/>
        </a:fillRef>
        <a:effectRef idx="1">
          <a:scrgbClr r="0" g="0" b="0"/>
        </a:effectRef>
        <a:fontRef idx="minor">
          <a:schemeClr val="lt1"/>
        </a:fontRef>
      </dsp:style>
    </dsp:sp>
    <dsp:sp modelId="{F667629B-18F7-45CC-B8D7-04C563E15F29}">
      <dsp:nvSpPr>
        <dsp:cNvPr id="0" name=""/>
        <dsp:cNvSpPr/>
      </dsp:nvSpPr>
      <dsp:spPr>
        <a:xfrm>
          <a:off x="1692067" y="1782652"/>
          <a:ext cx="2256089" cy="575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44550">
            <a:lnSpc>
              <a:spcPct val="90000"/>
            </a:lnSpc>
            <a:spcBef>
              <a:spcPct val="0"/>
            </a:spcBef>
            <a:spcAft>
              <a:spcPct val="35000"/>
            </a:spcAft>
            <a:buNone/>
            <a:defRPr b="1"/>
          </a:pPr>
          <a:r>
            <a:rPr lang="en-US" sz="1900" kern="1200"/>
            <a:t>July–Jan.</a:t>
          </a:r>
        </a:p>
      </dsp:txBody>
      <dsp:txXfrm>
        <a:off x="1692067" y="1782652"/>
        <a:ext cx="2256089" cy="575542"/>
      </dsp:txXfrm>
    </dsp:sp>
    <dsp:sp modelId="{93300CB4-BD31-43E4-9AB5-3A03C2C72C0A}">
      <dsp:nvSpPr>
        <dsp:cNvPr id="0" name=""/>
        <dsp:cNvSpPr/>
      </dsp:nvSpPr>
      <dsp:spPr>
        <a:xfrm>
          <a:off x="1579262" y="3514372"/>
          <a:ext cx="2481698" cy="821532"/>
        </a:xfrm>
        <a:prstGeom prst="rect">
          <a:avLst/>
        </a:prstGeom>
        <a:solidFill>
          <a:schemeClr val="accent1">
            <a:alpha val="90000"/>
            <a:tint val="40000"/>
            <a:hueOff val="0"/>
            <a:satOff val="0"/>
            <a:lumOff val="0"/>
            <a:alphaOff val="0"/>
          </a:schemeClr>
        </a:solidFill>
        <a:ln w="317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b="1" kern="1200" dirty="0"/>
            <a:t>Mid-July – January</a:t>
          </a:r>
          <a:r>
            <a:rPr lang="en-US" sz="1400" kern="1200" dirty="0"/>
            <a:t>: State agencies are assembling budgets.</a:t>
          </a:r>
        </a:p>
      </dsp:txBody>
      <dsp:txXfrm>
        <a:off x="1579262" y="3514372"/>
        <a:ext cx="2481698" cy="821532"/>
      </dsp:txXfrm>
    </dsp:sp>
    <dsp:sp modelId="{8B40AF1E-C11C-4018-84CC-2C9FD314328B}">
      <dsp:nvSpPr>
        <dsp:cNvPr id="0" name=""/>
        <dsp:cNvSpPr/>
      </dsp:nvSpPr>
      <dsp:spPr>
        <a:xfrm>
          <a:off x="2820112" y="2648512"/>
          <a:ext cx="0" cy="865859"/>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sp:spPr>
      <dsp:style>
        <a:lnRef idx="2">
          <a:scrgbClr r="0" g="0" b="0"/>
        </a:lnRef>
        <a:fillRef idx="1">
          <a:scrgbClr r="0" g="0" b="0"/>
        </a:fillRef>
        <a:effectRef idx="1">
          <a:scrgbClr r="0" g="0" b="0"/>
        </a:effectRef>
        <a:fontRef idx="minor">
          <a:schemeClr val="lt1"/>
        </a:fontRef>
      </dsp:style>
    </dsp:sp>
    <dsp:sp modelId="{7280EFAC-241E-4233-B7DA-2B25670D9EEF}">
      <dsp:nvSpPr>
        <dsp:cNvPr id="0" name=""/>
        <dsp:cNvSpPr/>
      </dsp:nvSpPr>
      <dsp:spPr>
        <a:xfrm>
          <a:off x="1346389" y="2482980"/>
          <a:ext cx="127332" cy="127332"/>
        </a:xfrm>
        <a:prstGeom prst="ellipse">
          <a:avLst/>
        </a:prstGeom>
        <a:solidFill>
          <a:schemeClr val="lt1">
            <a:alpha val="90000"/>
            <a:hueOff val="0"/>
            <a:satOff val="0"/>
            <a:lumOff val="0"/>
            <a:alphaOff val="0"/>
          </a:schemeClr>
        </a:solidFill>
        <a:ln w="31750" cap="flat" cmpd="sng" algn="ctr">
          <a:noFill/>
          <a:prstDash val="solid"/>
        </a:ln>
        <a:effectLst/>
      </dsp:spPr>
      <dsp:style>
        <a:lnRef idx="2">
          <a:scrgbClr r="0" g="0" b="0"/>
        </a:lnRef>
        <a:fillRef idx="1">
          <a:scrgbClr r="0" g="0" b="0"/>
        </a:fillRef>
        <a:effectRef idx="0">
          <a:scrgbClr r="0" g="0" b="0"/>
        </a:effectRef>
        <a:fontRef idx="minor"/>
      </dsp:style>
    </dsp:sp>
    <dsp:sp modelId="{093C17AB-9ED3-4B25-84D1-67DBAC92A6B8}">
      <dsp:nvSpPr>
        <dsp:cNvPr id="0" name=""/>
        <dsp:cNvSpPr/>
      </dsp:nvSpPr>
      <dsp:spPr>
        <a:xfrm>
          <a:off x="2756446" y="2482980"/>
          <a:ext cx="127332" cy="127332"/>
        </a:xfrm>
        <a:prstGeom prst="ellipse">
          <a:avLst/>
        </a:prstGeom>
        <a:solidFill>
          <a:schemeClr val="lt1">
            <a:alpha val="90000"/>
            <a:hueOff val="0"/>
            <a:satOff val="0"/>
            <a:lumOff val="0"/>
            <a:alphaOff val="0"/>
          </a:schemeClr>
        </a:solidFill>
        <a:ln w="31750" cap="flat" cmpd="sng" algn="ctr">
          <a:noFill/>
          <a:prstDash val="solid"/>
        </a:ln>
        <a:effectLst/>
      </dsp:spPr>
      <dsp:style>
        <a:lnRef idx="2">
          <a:scrgbClr r="0" g="0" b="0"/>
        </a:lnRef>
        <a:fillRef idx="1">
          <a:scrgbClr r="0" g="0" b="0"/>
        </a:fillRef>
        <a:effectRef idx="0">
          <a:scrgbClr r="0" g="0" b="0"/>
        </a:effectRef>
        <a:fontRef idx="minor"/>
      </dsp:style>
    </dsp:sp>
    <dsp:sp modelId="{EE758F5E-28F4-4E2A-B8DD-7AAD49E73FF5}">
      <dsp:nvSpPr>
        <dsp:cNvPr id="0" name=""/>
        <dsp:cNvSpPr/>
      </dsp:nvSpPr>
      <dsp:spPr>
        <a:xfrm>
          <a:off x="3102123" y="2735098"/>
          <a:ext cx="2256089" cy="575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44550">
            <a:lnSpc>
              <a:spcPct val="90000"/>
            </a:lnSpc>
            <a:spcBef>
              <a:spcPct val="0"/>
            </a:spcBef>
            <a:spcAft>
              <a:spcPct val="35000"/>
            </a:spcAft>
            <a:buNone/>
            <a:defRPr b="1"/>
          </a:pPr>
          <a:r>
            <a:rPr lang="en-US" sz="1900" kern="1200"/>
            <a:t>10 Jan.</a:t>
          </a:r>
        </a:p>
      </dsp:txBody>
      <dsp:txXfrm>
        <a:off x="3102123" y="2735098"/>
        <a:ext cx="2256089" cy="575542"/>
      </dsp:txXfrm>
    </dsp:sp>
    <dsp:sp modelId="{F889E82B-FCCA-45FA-A92F-2F5DEC97711F}">
      <dsp:nvSpPr>
        <dsp:cNvPr id="0" name=""/>
        <dsp:cNvSpPr/>
      </dsp:nvSpPr>
      <dsp:spPr>
        <a:xfrm>
          <a:off x="2989318" y="757388"/>
          <a:ext cx="2481698" cy="821532"/>
        </a:xfrm>
        <a:prstGeom prst="rect">
          <a:avLst/>
        </a:prstGeom>
        <a:solidFill>
          <a:schemeClr val="accent1">
            <a:alpha val="90000"/>
            <a:tint val="40000"/>
            <a:hueOff val="0"/>
            <a:satOff val="0"/>
            <a:lumOff val="0"/>
            <a:alphaOff val="0"/>
          </a:schemeClr>
        </a:solidFill>
        <a:ln w="317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b="1" kern="1200" dirty="0"/>
            <a:t>No later than January 10</a:t>
          </a:r>
          <a:r>
            <a:rPr lang="en-US" sz="1400" kern="1200" dirty="0"/>
            <a:t>: The Governor proposes their budget.</a:t>
          </a:r>
        </a:p>
      </dsp:txBody>
      <dsp:txXfrm>
        <a:off x="2989318" y="757388"/>
        <a:ext cx="2481698" cy="821532"/>
      </dsp:txXfrm>
    </dsp:sp>
    <dsp:sp modelId="{655EB1B5-0844-4001-9A44-600DE6B7AFB4}">
      <dsp:nvSpPr>
        <dsp:cNvPr id="0" name=""/>
        <dsp:cNvSpPr/>
      </dsp:nvSpPr>
      <dsp:spPr>
        <a:xfrm>
          <a:off x="4230168" y="1578920"/>
          <a:ext cx="0" cy="865859"/>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sp:spPr>
      <dsp:style>
        <a:lnRef idx="2">
          <a:scrgbClr r="0" g="0" b="0"/>
        </a:lnRef>
        <a:fillRef idx="1">
          <a:scrgbClr r="0" g="0" b="0"/>
        </a:fillRef>
        <a:effectRef idx="1">
          <a:scrgbClr r="0" g="0" b="0"/>
        </a:effectRef>
        <a:fontRef idx="minor">
          <a:schemeClr val="lt1"/>
        </a:fontRef>
      </dsp:style>
    </dsp:sp>
    <dsp:sp modelId="{DE2C7ADF-601C-4412-9406-9599F6209A1B}">
      <dsp:nvSpPr>
        <dsp:cNvPr id="0" name=""/>
        <dsp:cNvSpPr/>
      </dsp:nvSpPr>
      <dsp:spPr>
        <a:xfrm>
          <a:off x="4512179" y="1782652"/>
          <a:ext cx="2256089" cy="575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44550">
            <a:lnSpc>
              <a:spcPct val="90000"/>
            </a:lnSpc>
            <a:spcBef>
              <a:spcPct val="0"/>
            </a:spcBef>
            <a:spcAft>
              <a:spcPct val="35000"/>
            </a:spcAft>
            <a:buNone/>
            <a:defRPr b="1"/>
          </a:pPr>
          <a:r>
            <a:rPr lang="en-US" sz="1900" kern="1200"/>
            <a:t>15 May</a:t>
          </a:r>
        </a:p>
      </dsp:txBody>
      <dsp:txXfrm>
        <a:off x="4512179" y="1782652"/>
        <a:ext cx="2256089" cy="575542"/>
      </dsp:txXfrm>
    </dsp:sp>
    <dsp:sp modelId="{8BF4CEA2-D2E0-4688-8FEB-C6BF60040C3E}">
      <dsp:nvSpPr>
        <dsp:cNvPr id="0" name=""/>
        <dsp:cNvSpPr/>
      </dsp:nvSpPr>
      <dsp:spPr>
        <a:xfrm>
          <a:off x="4399375" y="3514372"/>
          <a:ext cx="2481698" cy="1578920"/>
        </a:xfrm>
        <a:prstGeom prst="rect">
          <a:avLst/>
        </a:prstGeom>
        <a:solidFill>
          <a:schemeClr val="accent1">
            <a:alpha val="90000"/>
            <a:tint val="40000"/>
            <a:hueOff val="0"/>
            <a:satOff val="0"/>
            <a:lumOff val="0"/>
            <a:alphaOff val="0"/>
          </a:schemeClr>
        </a:solidFill>
        <a:ln w="317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b="1" kern="1200" dirty="0"/>
            <a:t>No later than May 15</a:t>
          </a:r>
          <a:r>
            <a:rPr lang="en-US" sz="1400" kern="1200" dirty="0"/>
            <a:t>: The Governor announces a revised budget that reflects changes in state revenue. The legislature is releasing trailer bills that allocate funding.</a:t>
          </a:r>
        </a:p>
      </dsp:txBody>
      <dsp:txXfrm>
        <a:off x="4399375" y="3514372"/>
        <a:ext cx="2481698" cy="1578920"/>
      </dsp:txXfrm>
    </dsp:sp>
    <dsp:sp modelId="{9D841D6B-BDB3-48F6-ABCD-D6EEDE186DDB}">
      <dsp:nvSpPr>
        <dsp:cNvPr id="0" name=""/>
        <dsp:cNvSpPr/>
      </dsp:nvSpPr>
      <dsp:spPr>
        <a:xfrm>
          <a:off x="5640224" y="2648512"/>
          <a:ext cx="0" cy="865859"/>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sp:spPr>
      <dsp:style>
        <a:lnRef idx="2">
          <a:scrgbClr r="0" g="0" b="0"/>
        </a:lnRef>
        <a:fillRef idx="1">
          <a:scrgbClr r="0" g="0" b="0"/>
        </a:fillRef>
        <a:effectRef idx="1">
          <a:scrgbClr r="0" g="0" b="0"/>
        </a:effectRef>
        <a:fontRef idx="minor">
          <a:schemeClr val="lt1"/>
        </a:fontRef>
      </dsp:style>
    </dsp:sp>
    <dsp:sp modelId="{C587ACB3-F90D-48EC-A184-E016A901B020}">
      <dsp:nvSpPr>
        <dsp:cNvPr id="0" name=""/>
        <dsp:cNvSpPr/>
      </dsp:nvSpPr>
      <dsp:spPr>
        <a:xfrm>
          <a:off x="4166502" y="2482980"/>
          <a:ext cx="127332" cy="127332"/>
        </a:xfrm>
        <a:prstGeom prst="ellipse">
          <a:avLst/>
        </a:prstGeom>
        <a:solidFill>
          <a:schemeClr val="lt1">
            <a:alpha val="90000"/>
            <a:hueOff val="0"/>
            <a:satOff val="0"/>
            <a:lumOff val="0"/>
            <a:alphaOff val="0"/>
          </a:schemeClr>
        </a:solidFill>
        <a:ln w="31750" cap="flat" cmpd="sng" algn="ctr">
          <a:noFill/>
          <a:prstDash val="solid"/>
        </a:ln>
        <a:effectLst/>
      </dsp:spPr>
      <dsp:style>
        <a:lnRef idx="2">
          <a:scrgbClr r="0" g="0" b="0"/>
        </a:lnRef>
        <a:fillRef idx="1">
          <a:scrgbClr r="0" g="0" b="0"/>
        </a:fillRef>
        <a:effectRef idx="0">
          <a:scrgbClr r="0" g="0" b="0"/>
        </a:effectRef>
        <a:fontRef idx="minor"/>
      </dsp:style>
    </dsp:sp>
    <dsp:sp modelId="{87A284A1-2353-4820-936B-CDC8239B37DD}">
      <dsp:nvSpPr>
        <dsp:cNvPr id="0" name=""/>
        <dsp:cNvSpPr/>
      </dsp:nvSpPr>
      <dsp:spPr>
        <a:xfrm>
          <a:off x="5576558" y="2482980"/>
          <a:ext cx="127332" cy="127332"/>
        </a:xfrm>
        <a:prstGeom prst="ellipse">
          <a:avLst/>
        </a:prstGeom>
        <a:solidFill>
          <a:schemeClr val="lt1">
            <a:alpha val="90000"/>
            <a:hueOff val="0"/>
            <a:satOff val="0"/>
            <a:lumOff val="0"/>
            <a:alphaOff val="0"/>
          </a:schemeClr>
        </a:solidFill>
        <a:ln w="31750" cap="flat" cmpd="sng" algn="ctr">
          <a:noFill/>
          <a:prstDash val="solid"/>
        </a:ln>
        <a:effectLst/>
      </dsp:spPr>
      <dsp:style>
        <a:lnRef idx="2">
          <a:scrgbClr r="0" g="0" b="0"/>
        </a:lnRef>
        <a:fillRef idx="1">
          <a:scrgbClr r="0" g="0" b="0"/>
        </a:fillRef>
        <a:effectRef idx="0">
          <a:scrgbClr r="0" g="0" b="0"/>
        </a:effectRef>
        <a:fontRef idx="minor"/>
      </dsp:style>
    </dsp:sp>
    <dsp:sp modelId="{638A5845-8538-499E-9ADB-22BFAF1639C6}">
      <dsp:nvSpPr>
        <dsp:cNvPr id="0" name=""/>
        <dsp:cNvSpPr/>
      </dsp:nvSpPr>
      <dsp:spPr>
        <a:xfrm>
          <a:off x="5922235" y="2735098"/>
          <a:ext cx="2256089" cy="575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44550">
            <a:lnSpc>
              <a:spcPct val="90000"/>
            </a:lnSpc>
            <a:spcBef>
              <a:spcPct val="0"/>
            </a:spcBef>
            <a:spcAft>
              <a:spcPct val="35000"/>
            </a:spcAft>
            <a:buNone/>
            <a:defRPr b="1"/>
          </a:pPr>
          <a:r>
            <a:rPr lang="en-US" sz="1900" kern="1200"/>
            <a:t>May–15 June</a:t>
          </a:r>
        </a:p>
      </dsp:txBody>
      <dsp:txXfrm>
        <a:off x="5922235" y="2735098"/>
        <a:ext cx="2256089" cy="575542"/>
      </dsp:txXfrm>
    </dsp:sp>
    <dsp:sp modelId="{8C12B6E6-681B-4DD8-A36F-9E5D707710FF}">
      <dsp:nvSpPr>
        <dsp:cNvPr id="0" name=""/>
        <dsp:cNvSpPr/>
      </dsp:nvSpPr>
      <dsp:spPr>
        <a:xfrm>
          <a:off x="5809431" y="202299"/>
          <a:ext cx="2481698" cy="1376621"/>
        </a:xfrm>
        <a:prstGeom prst="rect">
          <a:avLst/>
        </a:prstGeom>
        <a:solidFill>
          <a:schemeClr val="accent1">
            <a:alpha val="90000"/>
            <a:tint val="40000"/>
            <a:hueOff val="0"/>
            <a:satOff val="0"/>
            <a:lumOff val="0"/>
            <a:alphaOff val="0"/>
          </a:schemeClr>
        </a:solidFill>
        <a:ln w="317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b="1" kern="1200" dirty="0"/>
            <a:t>Mid-May – June 15</a:t>
          </a:r>
          <a:r>
            <a:rPr lang="en-US" sz="1400" kern="1200" dirty="0"/>
            <a:t>: The Assembly and the Senate finalize their budget versions and iron out differences with the Governor.</a:t>
          </a:r>
        </a:p>
      </dsp:txBody>
      <dsp:txXfrm>
        <a:off x="5809431" y="202299"/>
        <a:ext cx="2481698" cy="1376621"/>
      </dsp:txXfrm>
    </dsp:sp>
    <dsp:sp modelId="{8784AF38-1C1D-43DC-B4A8-8D1B29E31CF5}">
      <dsp:nvSpPr>
        <dsp:cNvPr id="0" name=""/>
        <dsp:cNvSpPr/>
      </dsp:nvSpPr>
      <dsp:spPr>
        <a:xfrm>
          <a:off x="7050280" y="1578920"/>
          <a:ext cx="0" cy="865859"/>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sp:spPr>
      <dsp:style>
        <a:lnRef idx="2">
          <a:scrgbClr r="0" g="0" b="0"/>
        </a:lnRef>
        <a:fillRef idx="1">
          <a:scrgbClr r="0" g="0" b="0"/>
        </a:fillRef>
        <a:effectRef idx="1">
          <a:scrgbClr r="0" g="0" b="0"/>
        </a:effectRef>
        <a:fontRef idx="minor">
          <a:schemeClr val="lt1"/>
        </a:fontRef>
      </dsp:style>
    </dsp:sp>
    <dsp:sp modelId="{A20E274E-2035-420B-8733-62CF0F8620AA}">
      <dsp:nvSpPr>
        <dsp:cNvPr id="0" name=""/>
        <dsp:cNvSpPr/>
      </dsp:nvSpPr>
      <dsp:spPr>
        <a:xfrm>
          <a:off x="7332291" y="1782652"/>
          <a:ext cx="2256089" cy="575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44550">
            <a:lnSpc>
              <a:spcPct val="90000"/>
            </a:lnSpc>
            <a:spcBef>
              <a:spcPct val="0"/>
            </a:spcBef>
            <a:spcAft>
              <a:spcPct val="35000"/>
            </a:spcAft>
            <a:buNone/>
            <a:defRPr b="1"/>
          </a:pPr>
          <a:r>
            <a:rPr lang="en-US" sz="1900" kern="1200"/>
            <a:t>15 June</a:t>
          </a:r>
        </a:p>
      </dsp:txBody>
      <dsp:txXfrm>
        <a:off x="7332291" y="1782652"/>
        <a:ext cx="2256089" cy="575542"/>
      </dsp:txXfrm>
    </dsp:sp>
    <dsp:sp modelId="{91A28BA5-4587-472B-BA4F-9328CB14BB84}">
      <dsp:nvSpPr>
        <dsp:cNvPr id="0" name=""/>
        <dsp:cNvSpPr/>
      </dsp:nvSpPr>
      <dsp:spPr>
        <a:xfrm>
          <a:off x="7219487" y="3514372"/>
          <a:ext cx="2481698" cy="1021364"/>
        </a:xfrm>
        <a:prstGeom prst="rect">
          <a:avLst/>
        </a:prstGeom>
        <a:solidFill>
          <a:schemeClr val="accent1">
            <a:alpha val="90000"/>
            <a:tint val="40000"/>
            <a:hueOff val="0"/>
            <a:satOff val="0"/>
            <a:lumOff val="0"/>
            <a:alphaOff val="0"/>
          </a:schemeClr>
        </a:solidFill>
        <a:ln w="317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kern="1200"/>
            <a:t>The constitutional deadline to pass a budget. If the budget is not passed, legislators do not get paid.</a:t>
          </a:r>
        </a:p>
      </dsp:txBody>
      <dsp:txXfrm>
        <a:off x="7219487" y="3514372"/>
        <a:ext cx="2481698" cy="1021364"/>
      </dsp:txXfrm>
    </dsp:sp>
    <dsp:sp modelId="{13C8B993-3A65-453E-AFDB-8D1D26D1BC8C}">
      <dsp:nvSpPr>
        <dsp:cNvPr id="0" name=""/>
        <dsp:cNvSpPr/>
      </dsp:nvSpPr>
      <dsp:spPr>
        <a:xfrm>
          <a:off x="8460336" y="2648512"/>
          <a:ext cx="0" cy="865859"/>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sp:spPr>
      <dsp:style>
        <a:lnRef idx="2">
          <a:scrgbClr r="0" g="0" b="0"/>
        </a:lnRef>
        <a:fillRef idx="1">
          <a:scrgbClr r="0" g="0" b="0"/>
        </a:fillRef>
        <a:effectRef idx="1">
          <a:scrgbClr r="0" g="0" b="0"/>
        </a:effectRef>
        <a:fontRef idx="minor">
          <a:schemeClr val="lt1"/>
        </a:fontRef>
      </dsp:style>
    </dsp:sp>
    <dsp:sp modelId="{A2D04A35-52F9-40F2-B25E-2308BAEDBB0B}">
      <dsp:nvSpPr>
        <dsp:cNvPr id="0" name=""/>
        <dsp:cNvSpPr/>
      </dsp:nvSpPr>
      <dsp:spPr>
        <a:xfrm>
          <a:off x="6986614" y="2482980"/>
          <a:ext cx="127332" cy="127332"/>
        </a:xfrm>
        <a:prstGeom prst="ellipse">
          <a:avLst/>
        </a:prstGeom>
        <a:solidFill>
          <a:schemeClr val="lt1">
            <a:alpha val="90000"/>
            <a:hueOff val="0"/>
            <a:satOff val="0"/>
            <a:lumOff val="0"/>
            <a:alphaOff val="0"/>
          </a:schemeClr>
        </a:solidFill>
        <a:ln w="31750" cap="flat" cmpd="sng" algn="ctr">
          <a:noFill/>
          <a:prstDash val="solid"/>
        </a:ln>
        <a:effectLst/>
      </dsp:spPr>
      <dsp:style>
        <a:lnRef idx="2">
          <a:scrgbClr r="0" g="0" b="0"/>
        </a:lnRef>
        <a:fillRef idx="1">
          <a:scrgbClr r="0" g="0" b="0"/>
        </a:fillRef>
        <a:effectRef idx="0">
          <a:scrgbClr r="0" g="0" b="0"/>
        </a:effectRef>
        <a:fontRef idx="minor"/>
      </dsp:style>
    </dsp:sp>
    <dsp:sp modelId="{F08A64BB-4196-49D8-AF86-9A1949C39219}">
      <dsp:nvSpPr>
        <dsp:cNvPr id="0" name=""/>
        <dsp:cNvSpPr/>
      </dsp:nvSpPr>
      <dsp:spPr>
        <a:xfrm>
          <a:off x="8396670" y="2482980"/>
          <a:ext cx="127332" cy="127332"/>
        </a:xfrm>
        <a:prstGeom prst="ellipse">
          <a:avLst/>
        </a:prstGeom>
        <a:solidFill>
          <a:schemeClr val="lt1">
            <a:alpha val="90000"/>
            <a:hueOff val="0"/>
            <a:satOff val="0"/>
            <a:lumOff val="0"/>
            <a:alphaOff val="0"/>
          </a:schemeClr>
        </a:solidFill>
        <a:ln w="31750" cap="flat" cmpd="sng" algn="ctr">
          <a:noFill/>
          <a:prstDash val="solid"/>
        </a:ln>
        <a:effectLst/>
      </dsp:spPr>
      <dsp:style>
        <a:lnRef idx="2">
          <a:scrgbClr r="0" g="0" b="0"/>
        </a:lnRef>
        <a:fillRef idx="1">
          <a:scrgbClr r="0" g="0" b="0"/>
        </a:fillRef>
        <a:effectRef idx="0">
          <a:scrgbClr r="0" g="0" b="0"/>
        </a:effectRef>
        <a:fontRef idx="minor"/>
      </dsp:style>
    </dsp:sp>
    <dsp:sp modelId="{B076445B-7542-41F7-AF49-86E431952709}">
      <dsp:nvSpPr>
        <dsp:cNvPr id="0" name=""/>
        <dsp:cNvSpPr/>
      </dsp:nvSpPr>
      <dsp:spPr>
        <a:xfrm>
          <a:off x="8742347" y="2735098"/>
          <a:ext cx="2256089" cy="575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44550">
            <a:lnSpc>
              <a:spcPct val="90000"/>
            </a:lnSpc>
            <a:spcBef>
              <a:spcPct val="0"/>
            </a:spcBef>
            <a:spcAft>
              <a:spcPct val="35000"/>
            </a:spcAft>
            <a:buNone/>
            <a:defRPr b="1"/>
          </a:pPr>
          <a:r>
            <a:rPr lang="en-US" sz="1900" kern="1200"/>
            <a:t>30 June</a:t>
          </a:r>
        </a:p>
      </dsp:txBody>
      <dsp:txXfrm>
        <a:off x="8742347" y="2735098"/>
        <a:ext cx="2256089" cy="575542"/>
      </dsp:txXfrm>
    </dsp:sp>
    <dsp:sp modelId="{5ADF23CD-9948-448E-9513-A17DEB734549}">
      <dsp:nvSpPr>
        <dsp:cNvPr id="0" name=""/>
        <dsp:cNvSpPr/>
      </dsp:nvSpPr>
      <dsp:spPr>
        <a:xfrm>
          <a:off x="8629543" y="757388"/>
          <a:ext cx="2481698" cy="821532"/>
        </a:xfrm>
        <a:prstGeom prst="rect">
          <a:avLst/>
        </a:prstGeom>
        <a:solidFill>
          <a:schemeClr val="accent1">
            <a:alpha val="90000"/>
            <a:tint val="40000"/>
            <a:hueOff val="0"/>
            <a:satOff val="0"/>
            <a:lumOff val="0"/>
            <a:alphaOff val="0"/>
          </a:schemeClr>
        </a:solidFill>
        <a:ln w="317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b="1" kern="1200" dirty="0"/>
            <a:t>Before or on June 30</a:t>
          </a:r>
          <a:r>
            <a:rPr lang="en-US" sz="1400" kern="1200" dirty="0"/>
            <a:t>: The Governor signs the budget bill.</a:t>
          </a:r>
        </a:p>
      </dsp:txBody>
      <dsp:txXfrm>
        <a:off x="8629543" y="757388"/>
        <a:ext cx="2481698" cy="821532"/>
      </dsp:txXfrm>
    </dsp:sp>
    <dsp:sp modelId="{CEC446DF-F1F6-485A-B4C4-19746DD5F15A}">
      <dsp:nvSpPr>
        <dsp:cNvPr id="0" name=""/>
        <dsp:cNvSpPr/>
      </dsp:nvSpPr>
      <dsp:spPr>
        <a:xfrm>
          <a:off x="9870392" y="1578920"/>
          <a:ext cx="0" cy="865859"/>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sp:spPr>
      <dsp:style>
        <a:lnRef idx="2">
          <a:scrgbClr r="0" g="0" b="0"/>
        </a:lnRef>
        <a:fillRef idx="1">
          <a:scrgbClr r="0" g="0" b="0"/>
        </a:fillRef>
        <a:effectRef idx="1">
          <a:scrgbClr r="0" g="0" b="0"/>
        </a:effectRef>
        <a:fontRef idx="minor">
          <a:schemeClr val="lt1"/>
        </a:fontRef>
      </dsp:style>
    </dsp:sp>
    <dsp:sp modelId="{DCAF38E4-510E-475A-B2B7-DC7F6EDF0BBA}">
      <dsp:nvSpPr>
        <dsp:cNvPr id="0" name=""/>
        <dsp:cNvSpPr/>
      </dsp:nvSpPr>
      <dsp:spPr>
        <a:xfrm>
          <a:off x="9806726" y="2482980"/>
          <a:ext cx="127332" cy="127332"/>
        </a:xfrm>
        <a:prstGeom prst="ellipse">
          <a:avLst/>
        </a:prstGeom>
        <a:solidFill>
          <a:schemeClr val="lt1">
            <a:alpha val="90000"/>
            <a:hueOff val="0"/>
            <a:satOff val="0"/>
            <a:lumOff val="0"/>
            <a:alphaOff val="0"/>
          </a:schemeClr>
        </a:solidFill>
        <a:ln w="3175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E3C8F-152E-472F-9E51-AAF60504A86B}">
      <dsp:nvSpPr>
        <dsp:cNvPr id="0" name=""/>
        <dsp:cNvSpPr/>
      </dsp:nvSpPr>
      <dsp:spPr>
        <a:xfrm>
          <a:off x="0" y="1798"/>
          <a:ext cx="10515600" cy="9114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A0B732-BE75-4C76-A127-EAB8B38B522F}">
      <dsp:nvSpPr>
        <dsp:cNvPr id="0" name=""/>
        <dsp:cNvSpPr/>
      </dsp:nvSpPr>
      <dsp:spPr>
        <a:xfrm>
          <a:off x="275709" y="206871"/>
          <a:ext cx="501290" cy="5012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17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676E081-D2A9-4095-BF3E-9FE04B0938E7}">
      <dsp:nvSpPr>
        <dsp:cNvPr id="0" name=""/>
        <dsp:cNvSpPr/>
      </dsp:nvSpPr>
      <dsp:spPr>
        <a:xfrm>
          <a:off x="1052709" y="1798"/>
          <a:ext cx="9462890" cy="911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460" tIns="96460" rIns="96460" bIns="96460" numCol="1" spcCol="1270" anchor="ctr" anchorCtr="0">
          <a:noAutofit/>
        </a:bodyPr>
        <a:lstStyle/>
        <a:p>
          <a:pPr marL="0" lvl="0" indent="0" algn="l" defTabSz="977900">
            <a:lnSpc>
              <a:spcPct val="90000"/>
            </a:lnSpc>
            <a:spcBef>
              <a:spcPct val="0"/>
            </a:spcBef>
            <a:spcAft>
              <a:spcPct val="35000"/>
            </a:spcAft>
            <a:buNone/>
          </a:pPr>
          <a:r>
            <a:rPr lang="en-US" sz="2200" kern="1200"/>
            <a:t>Projected state budget deficits of $10 to $20 billion for the foreseeable future</a:t>
          </a:r>
        </a:p>
      </dsp:txBody>
      <dsp:txXfrm>
        <a:off x="1052709" y="1798"/>
        <a:ext cx="9462890" cy="911436"/>
      </dsp:txXfrm>
    </dsp:sp>
    <dsp:sp modelId="{13F0C503-0FC6-43BA-9ACE-546068E000D9}">
      <dsp:nvSpPr>
        <dsp:cNvPr id="0" name=""/>
        <dsp:cNvSpPr/>
      </dsp:nvSpPr>
      <dsp:spPr>
        <a:xfrm>
          <a:off x="0" y="1141094"/>
          <a:ext cx="10515600" cy="9114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E46121-3625-46AB-86B1-D04C01017C76}">
      <dsp:nvSpPr>
        <dsp:cNvPr id="0" name=""/>
        <dsp:cNvSpPr/>
      </dsp:nvSpPr>
      <dsp:spPr>
        <a:xfrm>
          <a:off x="275709" y="1346167"/>
          <a:ext cx="501290" cy="5012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17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A6D7909-4CAB-4EF0-8488-EBD69CD3EFAC}">
      <dsp:nvSpPr>
        <dsp:cNvPr id="0" name=""/>
        <dsp:cNvSpPr/>
      </dsp:nvSpPr>
      <dsp:spPr>
        <a:xfrm>
          <a:off x="1052709" y="1141094"/>
          <a:ext cx="9462890" cy="911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460" tIns="96460" rIns="96460" bIns="96460" numCol="1" spcCol="1270" anchor="ctr" anchorCtr="0">
          <a:noAutofit/>
        </a:bodyPr>
        <a:lstStyle/>
        <a:p>
          <a:pPr marL="0" lvl="0" indent="0" algn="l" defTabSz="977900">
            <a:lnSpc>
              <a:spcPct val="90000"/>
            </a:lnSpc>
            <a:spcBef>
              <a:spcPct val="0"/>
            </a:spcBef>
            <a:spcAft>
              <a:spcPct val="35000"/>
            </a:spcAft>
            <a:buNone/>
          </a:pPr>
          <a:r>
            <a:rPr lang="en-US" sz="2200" kern="1200"/>
            <a:t>State continues to rely on deferrals and the use of one-time funds to cover on-going obligations within Prop 98</a:t>
          </a:r>
        </a:p>
      </dsp:txBody>
      <dsp:txXfrm>
        <a:off x="1052709" y="1141094"/>
        <a:ext cx="9462890" cy="911436"/>
      </dsp:txXfrm>
    </dsp:sp>
    <dsp:sp modelId="{5E6F0CC2-344E-47D4-8077-CA79CD9B2452}">
      <dsp:nvSpPr>
        <dsp:cNvPr id="0" name=""/>
        <dsp:cNvSpPr/>
      </dsp:nvSpPr>
      <dsp:spPr>
        <a:xfrm>
          <a:off x="0" y="2280390"/>
          <a:ext cx="10515600" cy="9114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CD6CCC-F213-4F84-A2F2-D133AE9037A8}">
      <dsp:nvSpPr>
        <dsp:cNvPr id="0" name=""/>
        <dsp:cNvSpPr/>
      </dsp:nvSpPr>
      <dsp:spPr>
        <a:xfrm>
          <a:off x="275709" y="2485463"/>
          <a:ext cx="501290" cy="50129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317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8005931-D4BB-4DDB-93EC-07A71ED1C0D5}">
      <dsp:nvSpPr>
        <dsp:cNvPr id="0" name=""/>
        <dsp:cNvSpPr/>
      </dsp:nvSpPr>
      <dsp:spPr>
        <a:xfrm>
          <a:off x="1052709" y="2280390"/>
          <a:ext cx="9462890" cy="911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460" tIns="96460" rIns="96460" bIns="96460" numCol="1" spcCol="1270" anchor="ctr" anchorCtr="0">
          <a:noAutofit/>
        </a:bodyPr>
        <a:lstStyle/>
        <a:p>
          <a:pPr marL="0" lvl="0" indent="0" algn="l" defTabSz="977900">
            <a:lnSpc>
              <a:spcPct val="90000"/>
            </a:lnSpc>
            <a:spcBef>
              <a:spcPct val="0"/>
            </a:spcBef>
            <a:spcAft>
              <a:spcPct val="35000"/>
            </a:spcAft>
            <a:buNone/>
          </a:pPr>
          <a:r>
            <a:rPr lang="en-US" sz="2200" kern="1200"/>
            <a:t>Changes to state and local enrollment patterns with average daily attendance (ADA) implications for school funding</a:t>
          </a:r>
        </a:p>
      </dsp:txBody>
      <dsp:txXfrm>
        <a:off x="1052709" y="2280390"/>
        <a:ext cx="9462890" cy="911436"/>
      </dsp:txXfrm>
    </dsp:sp>
    <dsp:sp modelId="{C7B76BA8-DC51-48D2-AA98-B19B7C9D7811}">
      <dsp:nvSpPr>
        <dsp:cNvPr id="0" name=""/>
        <dsp:cNvSpPr/>
      </dsp:nvSpPr>
      <dsp:spPr>
        <a:xfrm>
          <a:off x="0" y="3419686"/>
          <a:ext cx="10515600" cy="9114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C9130C-2A60-4C48-AE90-E5BAE6E0AD7D}">
      <dsp:nvSpPr>
        <dsp:cNvPr id="0" name=""/>
        <dsp:cNvSpPr/>
      </dsp:nvSpPr>
      <dsp:spPr>
        <a:xfrm>
          <a:off x="275709" y="3624760"/>
          <a:ext cx="501290" cy="501290"/>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317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85B9DFA-C0AA-4225-ADC2-480E9F69F613}">
      <dsp:nvSpPr>
        <dsp:cNvPr id="0" name=""/>
        <dsp:cNvSpPr/>
      </dsp:nvSpPr>
      <dsp:spPr>
        <a:xfrm>
          <a:off x="1052709" y="3419686"/>
          <a:ext cx="9462890" cy="911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460" tIns="96460" rIns="96460" bIns="96460" numCol="1" spcCol="1270" anchor="ctr" anchorCtr="0">
          <a:noAutofit/>
        </a:bodyPr>
        <a:lstStyle/>
        <a:p>
          <a:pPr marL="0" lvl="0" indent="0" algn="l" defTabSz="977900">
            <a:lnSpc>
              <a:spcPct val="90000"/>
            </a:lnSpc>
            <a:spcBef>
              <a:spcPct val="0"/>
            </a:spcBef>
            <a:spcAft>
              <a:spcPct val="35000"/>
            </a:spcAft>
            <a:buNone/>
          </a:pPr>
          <a:r>
            <a:rPr lang="en-US" sz="2200" kern="1200" dirty="0"/>
            <a:t>Increasing costs due to inflation, pensions, and unfunded or underfunded mandates</a:t>
          </a:r>
        </a:p>
      </dsp:txBody>
      <dsp:txXfrm>
        <a:off x="1052709" y="3419686"/>
        <a:ext cx="9462890" cy="9114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62EED8-5E32-4088-AF8B-7769CFDB95A4}">
      <dsp:nvSpPr>
        <dsp:cNvPr id="0" name=""/>
        <dsp:cNvSpPr/>
      </dsp:nvSpPr>
      <dsp:spPr>
        <a:xfrm>
          <a:off x="0" y="528"/>
          <a:ext cx="10515600" cy="123767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3BB3DF-E8FF-4F13-8210-BBE897F51A17}">
      <dsp:nvSpPr>
        <dsp:cNvPr id="0" name=""/>
        <dsp:cNvSpPr/>
      </dsp:nvSpPr>
      <dsp:spPr>
        <a:xfrm>
          <a:off x="374396" y="279005"/>
          <a:ext cx="680721" cy="6807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17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8AC3CFD-137D-4831-9FE5-5042EE66934C}">
      <dsp:nvSpPr>
        <dsp:cNvPr id="0" name=""/>
        <dsp:cNvSpPr/>
      </dsp:nvSpPr>
      <dsp:spPr>
        <a:xfrm>
          <a:off x="1429515" y="528"/>
          <a:ext cx="9086084" cy="1237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987" tIns="130987" rIns="130987" bIns="130987" numCol="1" spcCol="1270" anchor="ctr" anchorCtr="0">
          <a:noAutofit/>
        </a:bodyPr>
        <a:lstStyle/>
        <a:p>
          <a:pPr marL="0" lvl="0" indent="0" algn="l" defTabSz="977900">
            <a:lnSpc>
              <a:spcPct val="90000"/>
            </a:lnSpc>
            <a:spcBef>
              <a:spcPct val="0"/>
            </a:spcBef>
            <a:spcAft>
              <a:spcPct val="35000"/>
            </a:spcAft>
            <a:buNone/>
          </a:pPr>
          <a:r>
            <a:rPr lang="en-US" sz="2200" kern="1200"/>
            <a:t>Budget includes a proposal to withhold $1.9 billion in Prop 98 funding otherwise attributable to 2024-25 based on current Prop 98 calculations.</a:t>
          </a:r>
        </a:p>
      </dsp:txBody>
      <dsp:txXfrm>
        <a:off x="1429515" y="528"/>
        <a:ext cx="9086084" cy="1237675"/>
      </dsp:txXfrm>
    </dsp:sp>
    <dsp:sp modelId="{F2CE18A3-57E0-4F56-9A61-0675A8B79551}">
      <dsp:nvSpPr>
        <dsp:cNvPr id="0" name=""/>
        <dsp:cNvSpPr/>
      </dsp:nvSpPr>
      <dsp:spPr>
        <a:xfrm>
          <a:off x="0" y="1547623"/>
          <a:ext cx="10515600" cy="123767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37566D-6FEE-4F14-8C84-7CC09C0BDBFD}">
      <dsp:nvSpPr>
        <dsp:cNvPr id="0" name=""/>
        <dsp:cNvSpPr/>
      </dsp:nvSpPr>
      <dsp:spPr>
        <a:xfrm>
          <a:off x="374396" y="1826100"/>
          <a:ext cx="680721" cy="6807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17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668C1E6-1E2D-4CB9-A4EA-9814D870B835}">
      <dsp:nvSpPr>
        <dsp:cNvPr id="0" name=""/>
        <dsp:cNvSpPr/>
      </dsp:nvSpPr>
      <dsp:spPr>
        <a:xfrm>
          <a:off x="1429515" y="1547623"/>
          <a:ext cx="9086084" cy="1237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987" tIns="130987" rIns="130987" bIns="130987" numCol="1" spcCol="1270" anchor="ctr" anchorCtr="0">
          <a:noAutofit/>
        </a:bodyPr>
        <a:lstStyle/>
        <a:p>
          <a:pPr marL="0" lvl="0" indent="0" algn="l" defTabSz="977900">
            <a:lnSpc>
              <a:spcPct val="90000"/>
            </a:lnSpc>
            <a:spcBef>
              <a:spcPct val="0"/>
            </a:spcBef>
            <a:spcAft>
              <a:spcPct val="35000"/>
            </a:spcAft>
            <a:buNone/>
          </a:pPr>
          <a:r>
            <a:rPr lang="en-US" sz="2200" kern="1200"/>
            <a:t>Governor indicated the withhold is “intended to mitigate the risk of potentially appropriating more resources to [Prop 98] than are ultimately available in the final calculation for 2024-25.”</a:t>
          </a:r>
        </a:p>
      </dsp:txBody>
      <dsp:txXfrm>
        <a:off x="1429515" y="1547623"/>
        <a:ext cx="9086084" cy="1237675"/>
      </dsp:txXfrm>
    </dsp:sp>
    <dsp:sp modelId="{A13F45C7-1695-49E6-B189-003759689978}">
      <dsp:nvSpPr>
        <dsp:cNvPr id="0" name=""/>
        <dsp:cNvSpPr/>
      </dsp:nvSpPr>
      <dsp:spPr>
        <a:xfrm>
          <a:off x="0" y="3094717"/>
          <a:ext cx="10515600" cy="123767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5392BD-5395-44DA-BC8B-FFDED95733A2}">
      <dsp:nvSpPr>
        <dsp:cNvPr id="0" name=""/>
        <dsp:cNvSpPr/>
      </dsp:nvSpPr>
      <dsp:spPr>
        <a:xfrm>
          <a:off x="374396" y="3373194"/>
          <a:ext cx="680721" cy="68072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317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D4FD8FE-D68D-4A12-8485-9BC5A3F7BB96}">
      <dsp:nvSpPr>
        <dsp:cNvPr id="0" name=""/>
        <dsp:cNvSpPr/>
      </dsp:nvSpPr>
      <dsp:spPr>
        <a:xfrm>
          <a:off x="1429515" y="3094717"/>
          <a:ext cx="9086084" cy="1237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987" tIns="130987" rIns="130987" bIns="130987" numCol="1" spcCol="1270" anchor="ctr" anchorCtr="0">
          <a:noAutofit/>
        </a:bodyPr>
        <a:lstStyle/>
        <a:p>
          <a:pPr marL="0" lvl="0" indent="0" algn="l" defTabSz="977900">
            <a:lnSpc>
              <a:spcPct val="90000"/>
            </a:lnSpc>
            <a:spcBef>
              <a:spcPct val="0"/>
            </a:spcBef>
            <a:spcAft>
              <a:spcPct val="35000"/>
            </a:spcAft>
            <a:buNone/>
          </a:pPr>
          <a:r>
            <a:rPr lang="en-US" sz="2200" kern="1200"/>
            <a:t>Governor and Legislature claim funding will be disbursed in 2026-27 budget. Funds are to be used to fully fund LCFF and any COLA, pay down or avoid deferrals, and deposit into the Prop 98 rainy day fund.</a:t>
          </a:r>
        </a:p>
      </dsp:txBody>
      <dsp:txXfrm>
        <a:off x="1429515" y="3094717"/>
        <a:ext cx="9086084" cy="1237675"/>
      </dsp:txXfrm>
    </dsp:sp>
  </dsp:spTree>
</dsp:drawing>
</file>

<file path=ppt/diagrams/layout1.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210A146-817B-D848-A204-DEEA25B5A195}"/>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ea typeface="+mn-ea"/>
              </a:defRPr>
            </a:lvl1pPr>
          </a:lstStyle>
          <a:p>
            <a:pPr>
              <a:defRPr/>
            </a:pPr>
            <a:endParaRPr lang="en-US"/>
          </a:p>
        </p:txBody>
      </p:sp>
      <p:sp>
        <p:nvSpPr>
          <p:cNvPr id="3" name="Date Placeholder 2">
            <a:extLst>
              <a:ext uri="{FF2B5EF4-FFF2-40B4-BE49-F238E27FC236}">
                <a16:creationId xmlns:a16="http://schemas.microsoft.com/office/drawing/2014/main" id="{155B38F5-D6A0-6245-850E-EA2A345EB908}"/>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B6E99EB7-8867-9F41-96C2-6D5955D03279}" type="datetimeFigureOut">
              <a:rPr lang="en-US" altLang="en-US"/>
              <a:pPr/>
              <a:t>11/4/2025</a:t>
            </a:fld>
            <a:endParaRPr lang="en-US" altLang="en-US"/>
          </a:p>
        </p:txBody>
      </p:sp>
      <p:sp>
        <p:nvSpPr>
          <p:cNvPr id="4" name="Footer Placeholder 3">
            <a:extLst>
              <a:ext uri="{FF2B5EF4-FFF2-40B4-BE49-F238E27FC236}">
                <a16:creationId xmlns:a16="http://schemas.microsoft.com/office/drawing/2014/main" id="{7F4CAAAC-69CE-3A42-B001-8B06C8417D26}"/>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ea typeface="+mn-ea"/>
              </a:defRPr>
            </a:lvl1pPr>
          </a:lstStyle>
          <a:p>
            <a:pPr>
              <a:defRPr/>
            </a:pPr>
            <a:endParaRPr lang="en-US"/>
          </a:p>
        </p:txBody>
      </p:sp>
      <p:sp>
        <p:nvSpPr>
          <p:cNvPr id="5" name="Slide Number Placeholder 4">
            <a:extLst>
              <a:ext uri="{FF2B5EF4-FFF2-40B4-BE49-F238E27FC236}">
                <a16:creationId xmlns:a16="http://schemas.microsoft.com/office/drawing/2014/main" id="{2B5EE5F8-5F76-5943-A2D7-85352CBF711C}"/>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58B15957-B3A0-0943-A309-DFB1E8077BE2}"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5B694E-5E49-D04E-95F2-DE555586758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ea typeface="+mn-ea"/>
              </a:defRPr>
            </a:lvl1pPr>
          </a:lstStyle>
          <a:p>
            <a:pPr>
              <a:defRPr/>
            </a:pPr>
            <a:endParaRPr lang="en-US"/>
          </a:p>
        </p:txBody>
      </p:sp>
      <p:sp>
        <p:nvSpPr>
          <p:cNvPr id="3" name="Date Placeholder 2">
            <a:extLst>
              <a:ext uri="{FF2B5EF4-FFF2-40B4-BE49-F238E27FC236}">
                <a16:creationId xmlns:a16="http://schemas.microsoft.com/office/drawing/2014/main" id="{C9716B29-9B55-E848-9B36-6ECEA5CE1777}"/>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FF788762-3518-464E-9607-57A9A6886470}" type="datetimeFigureOut">
              <a:rPr lang="en-US" altLang="en-US"/>
              <a:pPr/>
              <a:t>11/4/2025</a:t>
            </a:fld>
            <a:endParaRPr lang="en-US" altLang="en-US"/>
          </a:p>
        </p:txBody>
      </p:sp>
      <p:sp>
        <p:nvSpPr>
          <p:cNvPr id="4" name="Slide Image Placeholder 3">
            <a:extLst>
              <a:ext uri="{FF2B5EF4-FFF2-40B4-BE49-F238E27FC236}">
                <a16:creationId xmlns:a16="http://schemas.microsoft.com/office/drawing/2014/main" id="{8519D6F9-A723-5447-AFBC-6C69670C699E}"/>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1E3BA34-CF21-DD40-95EA-38AA3C6010CF}"/>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5BC5E32-67E6-994B-BBBA-57BC9ED9D053}"/>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ea typeface="+mn-ea"/>
              </a:defRPr>
            </a:lvl1pPr>
          </a:lstStyle>
          <a:p>
            <a:pPr>
              <a:defRPr/>
            </a:pPr>
            <a:endParaRPr lang="en-US"/>
          </a:p>
        </p:txBody>
      </p:sp>
      <p:sp>
        <p:nvSpPr>
          <p:cNvPr id="7" name="Slide Number Placeholder 6">
            <a:extLst>
              <a:ext uri="{FF2B5EF4-FFF2-40B4-BE49-F238E27FC236}">
                <a16:creationId xmlns:a16="http://schemas.microsoft.com/office/drawing/2014/main" id="{9AE211E0-87A9-694F-942B-D5ABBB02A06C}"/>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6791423E-9008-7E46-B477-FE6C28E1CED1}"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panose="020B0600070205080204" pitchFamily="34" charset="-128"/>
        <a:cs typeface="+mn-cs"/>
      </a:defRPr>
    </a:lvl1pPr>
    <a:lvl2pPr marL="457200" algn="l" defTabSz="457200" rtl="0" fontAlgn="base">
      <a:spcBef>
        <a:spcPct val="30000"/>
      </a:spcBef>
      <a:spcAft>
        <a:spcPct val="0"/>
      </a:spcAft>
      <a:defRPr sz="1200" kern="1200">
        <a:solidFill>
          <a:schemeClr val="tx1"/>
        </a:solidFill>
        <a:latin typeface="+mn-lt"/>
        <a:ea typeface="ＭＳ Ｐゴシック" panose="020B0600070205080204" pitchFamily="34"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anose="020B0600070205080204" pitchFamily="34"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anose="020B0600070205080204" pitchFamily="34"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E61ED-70FD-3688-705D-E8ADEF750227}"/>
              </a:ext>
            </a:extLst>
          </p:cNvPr>
          <p:cNvSpPr>
            <a:spLocks noGrp="1"/>
          </p:cNvSpPr>
          <p:nvPr>
            <p:ph type="title" hasCustomPrompt="1"/>
          </p:nvPr>
        </p:nvSpPr>
        <p:spPr>
          <a:xfrm>
            <a:off x="1295400" y="1554480"/>
            <a:ext cx="9601200" cy="2286000"/>
          </a:xfrm>
        </p:spPr>
        <p:txBody>
          <a:bodyPr anchor="ctr" anchorCtr="0">
            <a:normAutofit/>
          </a:bodyPr>
          <a:lstStyle>
            <a:lvl1pPr algn="ctr">
              <a:lnSpc>
                <a:spcPct val="100000"/>
              </a:lnSpc>
              <a:defRPr sz="5400"/>
            </a:lvl1pPr>
          </a:lstStyle>
          <a:p>
            <a:r>
              <a:rPr lang="en-US" dirty="0"/>
              <a:t>Presentation title here </a:t>
            </a:r>
            <a:br>
              <a:rPr lang="en-US" dirty="0"/>
            </a:br>
            <a:r>
              <a:rPr lang="en-US" dirty="0"/>
              <a:t>(2 lines max. is ideal)</a:t>
            </a:r>
          </a:p>
        </p:txBody>
      </p:sp>
    </p:spTree>
    <p:extLst>
      <p:ext uri="{BB962C8B-B14F-4D97-AF65-F5344CB8AC3E}">
        <p14:creationId xmlns:p14="http://schemas.microsoft.com/office/powerpoint/2010/main" val="2369754247"/>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rgbClr val="EDF0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748AF-DD64-DF4C-AC4B-9F1AF8D8FDFF}"/>
              </a:ext>
            </a:extLst>
          </p:cNvPr>
          <p:cNvSpPr>
            <a:spLocks noGrp="1"/>
          </p:cNvSpPr>
          <p:nvPr>
            <p:ph type="title" hasCustomPrompt="1"/>
          </p:nvPr>
        </p:nvSpPr>
        <p:spPr>
          <a:xfrm>
            <a:off x="2667000" y="2194560"/>
            <a:ext cx="6858000" cy="2194560"/>
          </a:xfrm>
        </p:spPr>
        <p:txBody>
          <a:bodyPr anchor="ctr">
            <a:normAutofit/>
          </a:bodyPr>
          <a:lstStyle>
            <a:lvl1pPr algn="l">
              <a:lnSpc>
                <a:spcPct val="100000"/>
              </a:lnSpc>
              <a:defRPr sz="5000" u="sng" baseline="0">
                <a:uFill>
                  <a:solidFill>
                    <a:schemeClr val="bg2"/>
                  </a:solidFill>
                </a:uFill>
              </a:defRPr>
            </a:lvl1pPr>
          </a:lstStyle>
          <a:p>
            <a:r>
              <a:rPr lang="en-US" dirty="0"/>
              <a:t>This is a divider slide. Insert headline here.</a:t>
            </a:r>
          </a:p>
        </p:txBody>
      </p:sp>
    </p:spTree>
    <p:extLst>
      <p:ext uri="{BB962C8B-B14F-4D97-AF65-F5344CB8AC3E}">
        <p14:creationId xmlns:p14="http://schemas.microsoft.com/office/powerpoint/2010/main" val="3421380275"/>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p:bg>
      <p:bgPr>
        <a:solidFill>
          <a:srgbClr val="EDF0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6F7FE-ED8E-9A4A-8902-E91C8E1819C4}"/>
              </a:ext>
            </a:extLst>
          </p:cNvPr>
          <p:cNvSpPr>
            <a:spLocks noGrp="1"/>
          </p:cNvSpPr>
          <p:nvPr>
            <p:ph type="title" hasCustomPrompt="1"/>
          </p:nvPr>
        </p:nvSpPr>
        <p:spPr>
          <a:xfrm>
            <a:off x="838200" y="365760"/>
            <a:ext cx="10515600" cy="1463040"/>
          </a:xfrm>
        </p:spPr>
        <p:txBody>
          <a:bodyPr/>
          <a:lstStyle>
            <a:lvl1pPr>
              <a:lnSpc>
                <a:spcPct val="80000"/>
              </a:lnSpc>
              <a:defRPr/>
            </a:lvl1pPr>
          </a:lstStyle>
          <a:p>
            <a:r>
              <a:rPr lang="en-US" dirty="0"/>
              <a:t>One-line headlines are best, but never go over two lines</a:t>
            </a:r>
          </a:p>
        </p:txBody>
      </p:sp>
      <p:sp>
        <p:nvSpPr>
          <p:cNvPr id="5" name="Content Placeholder 4">
            <a:extLst>
              <a:ext uri="{FF2B5EF4-FFF2-40B4-BE49-F238E27FC236}">
                <a16:creationId xmlns:a16="http://schemas.microsoft.com/office/drawing/2014/main" id="{18286E82-AB38-F7EF-6F4D-9213AFCD4F83}"/>
              </a:ext>
            </a:extLst>
          </p:cNvPr>
          <p:cNvSpPr>
            <a:spLocks noGrp="1"/>
          </p:cNvSpPr>
          <p:nvPr>
            <p:ph sz="quarter" idx="10" hasCustomPrompt="1"/>
          </p:nvPr>
        </p:nvSpPr>
        <p:spPr>
          <a:xfrm>
            <a:off x="838200" y="1828800"/>
            <a:ext cx="10515600" cy="4332922"/>
          </a:xfrm>
        </p:spPr>
        <p:txBody>
          <a:bodyPr tIns="365760"/>
          <a:lstStyle/>
          <a:p>
            <a:pPr lvl="0"/>
            <a:r>
              <a:rPr lang="en-US" dirty="0"/>
              <a:t>List only essential points</a:t>
            </a:r>
          </a:p>
          <a:p>
            <a:pPr lvl="1"/>
            <a:r>
              <a:rPr lang="en-US" dirty="0"/>
              <a:t>Distill text down to major takeaways</a:t>
            </a:r>
          </a:p>
          <a:p>
            <a:pPr lvl="0"/>
            <a:r>
              <a:rPr lang="en-US" dirty="0"/>
              <a:t>Avoid full sentences</a:t>
            </a:r>
          </a:p>
          <a:p>
            <a:pPr lvl="1"/>
            <a:r>
              <a:rPr lang="en-US" dirty="0"/>
              <a:t>Aim for less than 10 words per line</a:t>
            </a:r>
          </a:p>
          <a:p>
            <a:pPr lvl="1"/>
            <a:r>
              <a:rPr lang="en-US" dirty="0"/>
              <a:t>Aim for less than 7 lines per slide</a:t>
            </a:r>
          </a:p>
          <a:p>
            <a:pPr lvl="0"/>
            <a:r>
              <a:rPr lang="en-US" dirty="0"/>
              <a:t>Remember: This is a listening exercise for the audience</a:t>
            </a:r>
          </a:p>
        </p:txBody>
      </p:sp>
    </p:spTree>
    <p:extLst>
      <p:ext uri="{BB962C8B-B14F-4D97-AF65-F5344CB8AC3E}">
        <p14:creationId xmlns:p14="http://schemas.microsoft.com/office/powerpoint/2010/main" val="2305974155"/>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2 Column)">
    <p:bg>
      <p:bgPr>
        <a:solidFill>
          <a:srgbClr val="EDF0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6F7FE-ED8E-9A4A-8902-E91C8E1819C4}"/>
              </a:ext>
            </a:extLst>
          </p:cNvPr>
          <p:cNvSpPr>
            <a:spLocks noGrp="1"/>
          </p:cNvSpPr>
          <p:nvPr>
            <p:ph type="title" hasCustomPrompt="1"/>
          </p:nvPr>
        </p:nvSpPr>
        <p:spPr>
          <a:xfrm>
            <a:off x="838200" y="365760"/>
            <a:ext cx="10515600" cy="1463040"/>
          </a:xfrm>
        </p:spPr>
        <p:txBody>
          <a:bodyPr/>
          <a:lstStyle>
            <a:lvl1pPr>
              <a:lnSpc>
                <a:spcPct val="80000"/>
              </a:lnSpc>
              <a:defRPr/>
            </a:lvl1pPr>
          </a:lstStyle>
          <a:p>
            <a:r>
              <a:rPr lang="en-US" dirty="0"/>
              <a:t>Add headline here (2 lines max)</a:t>
            </a:r>
          </a:p>
        </p:txBody>
      </p:sp>
      <p:sp>
        <p:nvSpPr>
          <p:cNvPr id="5" name="Content Placeholder 4">
            <a:extLst>
              <a:ext uri="{FF2B5EF4-FFF2-40B4-BE49-F238E27FC236}">
                <a16:creationId xmlns:a16="http://schemas.microsoft.com/office/drawing/2014/main" id="{916A1643-2521-A49A-6368-2CFD5A9A0992}"/>
              </a:ext>
            </a:extLst>
          </p:cNvPr>
          <p:cNvSpPr>
            <a:spLocks noGrp="1"/>
          </p:cNvSpPr>
          <p:nvPr>
            <p:ph sz="quarter" idx="10" hasCustomPrompt="1"/>
          </p:nvPr>
        </p:nvSpPr>
        <p:spPr>
          <a:xfrm>
            <a:off x="838200" y="1907931"/>
            <a:ext cx="5120640" cy="4269032"/>
          </a:xfrm>
        </p:spPr>
        <p:txBody>
          <a:bodyPr/>
          <a:lstStyle>
            <a:lvl2pPr>
              <a:defRPr/>
            </a:lvl2pPr>
          </a:lstStyle>
          <a:p>
            <a:pPr lvl="0"/>
            <a:r>
              <a:rPr lang="en-US" dirty="0"/>
              <a:t>List only essential points</a:t>
            </a:r>
          </a:p>
          <a:p>
            <a:pPr lvl="1"/>
            <a:r>
              <a:rPr lang="en-US" dirty="0"/>
              <a:t>Distill text down to major takeaways</a:t>
            </a:r>
          </a:p>
          <a:p>
            <a:pPr lvl="0"/>
            <a:r>
              <a:rPr lang="en-US" dirty="0"/>
              <a:t>Avoid full sentences</a:t>
            </a:r>
          </a:p>
          <a:p>
            <a:pPr lvl="1"/>
            <a:r>
              <a:rPr lang="en-US" dirty="0"/>
              <a:t>Aim for 10 words max. per line</a:t>
            </a:r>
          </a:p>
          <a:p>
            <a:pPr lvl="1"/>
            <a:r>
              <a:rPr lang="en-US" dirty="0"/>
              <a:t>Aim for 7 lines max. per slide</a:t>
            </a:r>
          </a:p>
          <a:p>
            <a:pPr lvl="0"/>
            <a:r>
              <a:rPr lang="en-US" dirty="0"/>
              <a:t>Remember: This is a listening exercise for the audience</a:t>
            </a:r>
          </a:p>
        </p:txBody>
      </p:sp>
      <p:sp>
        <p:nvSpPr>
          <p:cNvPr id="6" name="Content Placeholder 4">
            <a:extLst>
              <a:ext uri="{FF2B5EF4-FFF2-40B4-BE49-F238E27FC236}">
                <a16:creationId xmlns:a16="http://schemas.microsoft.com/office/drawing/2014/main" id="{8D9CDF54-DF5E-4130-02A4-C691C45261B9}"/>
              </a:ext>
            </a:extLst>
          </p:cNvPr>
          <p:cNvSpPr>
            <a:spLocks noGrp="1"/>
          </p:cNvSpPr>
          <p:nvPr>
            <p:ph sz="quarter" idx="11" hasCustomPrompt="1"/>
          </p:nvPr>
        </p:nvSpPr>
        <p:spPr>
          <a:xfrm>
            <a:off x="6233160" y="1907931"/>
            <a:ext cx="5120640" cy="4269032"/>
          </a:xfrm>
        </p:spPr>
        <p:txBody>
          <a:bodyPr/>
          <a:lstStyle/>
          <a:p>
            <a:pPr lvl="0"/>
            <a:r>
              <a:rPr lang="en-US" dirty="0"/>
              <a:t>You can use either box to add additional text, a picture, chart, SmartArt, etc. </a:t>
            </a:r>
          </a:p>
        </p:txBody>
      </p:sp>
    </p:spTree>
    <p:extLst>
      <p:ext uri="{BB962C8B-B14F-4D97-AF65-F5344CB8AC3E}">
        <p14:creationId xmlns:p14="http://schemas.microsoft.com/office/powerpoint/2010/main" val="2696620475"/>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graphic">
    <p:bg>
      <p:bgPr>
        <a:solidFill>
          <a:srgbClr val="EDF0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6F7FE-ED8E-9A4A-8902-E91C8E1819C4}"/>
              </a:ext>
            </a:extLst>
          </p:cNvPr>
          <p:cNvSpPr>
            <a:spLocks noGrp="1"/>
          </p:cNvSpPr>
          <p:nvPr>
            <p:ph type="title" hasCustomPrompt="1"/>
          </p:nvPr>
        </p:nvSpPr>
        <p:spPr>
          <a:xfrm>
            <a:off x="838200" y="365760"/>
            <a:ext cx="10515600" cy="1463040"/>
          </a:xfrm>
        </p:spPr>
        <p:txBody>
          <a:bodyPr/>
          <a:lstStyle>
            <a:lvl1pPr>
              <a:lnSpc>
                <a:spcPct val="80000"/>
              </a:lnSpc>
              <a:defRPr/>
            </a:lvl1pPr>
          </a:lstStyle>
          <a:p>
            <a:r>
              <a:rPr lang="en-US" dirty="0"/>
              <a:t>Add headline here (1 line max)</a:t>
            </a:r>
          </a:p>
        </p:txBody>
      </p:sp>
      <p:sp>
        <p:nvSpPr>
          <p:cNvPr id="5" name="Content Placeholder 4">
            <a:extLst>
              <a:ext uri="{FF2B5EF4-FFF2-40B4-BE49-F238E27FC236}">
                <a16:creationId xmlns:a16="http://schemas.microsoft.com/office/drawing/2014/main" id="{18286E82-AB38-F7EF-6F4D-9213AFCD4F83}"/>
              </a:ext>
            </a:extLst>
          </p:cNvPr>
          <p:cNvSpPr>
            <a:spLocks noGrp="1"/>
          </p:cNvSpPr>
          <p:nvPr>
            <p:ph sz="quarter" idx="10" hasCustomPrompt="1"/>
          </p:nvPr>
        </p:nvSpPr>
        <p:spPr>
          <a:xfrm>
            <a:off x="838200" y="1828800"/>
            <a:ext cx="10515600" cy="4332923"/>
          </a:xfrm>
        </p:spPr>
        <p:txBody>
          <a:bodyPr>
            <a:normAutofit/>
          </a:bodyPr>
          <a:lstStyle>
            <a:lvl1pPr marL="0" indent="0">
              <a:buNone/>
              <a:defRPr sz="2000"/>
            </a:lvl1pPr>
          </a:lstStyle>
          <a:p>
            <a:pPr lvl="0"/>
            <a:r>
              <a:rPr lang="en-US" dirty="0"/>
              <a:t>A large picture, chart, table, etc. could be used here.</a:t>
            </a:r>
          </a:p>
        </p:txBody>
      </p:sp>
    </p:spTree>
    <p:extLst>
      <p:ext uri="{BB962C8B-B14F-4D97-AF65-F5344CB8AC3E}">
        <p14:creationId xmlns:p14="http://schemas.microsoft.com/office/powerpoint/2010/main" val="791894602"/>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EDF0F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2994235"/>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apitol w/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D729F-D442-4B4D-886D-74479C5509E4}"/>
              </a:ext>
            </a:extLst>
          </p:cNvPr>
          <p:cNvSpPr>
            <a:spLocks noGrp="1"/>
          </p:cNvSpPr>
          <p:nvPr>
            <p:ph type="title" hasCustomPrompt="1"/>
          </p:nvPr>
        </p:nvSpPr>
        <p:spPr>
          <a:xfrm>
            <a:off x="841248" y="461772"/>
            <a:ext cx="5486400" cy="1214628"/>
          </a:xfrm>
          <a:prstGeom prst="rect">
            <a:avLst/>
          </a:prstGeom>
        </p:spPr>
        <p:txBody>
          <a:bodyPr tIns="0" bIns="91440">
            <a:normAutofit/>
          </a:bodyPr>
          <a:lstStyle>
            <a:lvl1pPr>
              <a:defRPr sz="4000"/>
            </a:lvl1pPr>
          </a:lstStyle>
          <a:p>
            <a:r>
              <a:rPr lang="en-US" dirty="0"/>
              <a:t>Add headline here </a:t>
            </a:r>
            <a:br>
              <a:rPr lang="en-US" dirty="0"/>
            </a:br>
            <a:r>
              <a:rPr lang="en-US" dirty="0"/>
              <a:t>(2 lines max.)</a:t>
            </a:r>
          </a:p>
        </p:txBody>
      </p:sp>
      <p:sp>
        <p:nvSpPr>
          <p:cNvPr id="6" name="Content Placeholder 5">
            <a:extLst>
              <a:ext uri="{FF2B5EF4-FFF2-40B4-BE49-F238E27FC236}">
                <a16:creationId xmlns:a16="http://schemas.microsoft.com/office/drawing/2014/main" id="{9F451299-35F3-8A49-913D-E751C8F791D9}"/>
              </a:ext>
            </a:extLst>
          </p:cNvPr>
          <p:cNvSpPr>
            <a:spLocks noGrp="1"/>
          </p:cNvSpPr>
          <p:nvPr>
            <p:ph sz="quarter" idx="10"/>
          </p:nvPr>
        </p:nvSpPr>
        <p:spPr>
          <a:xfrm>
            <a:off x="841375" y="1676400"/>
            <a:ext cx="548640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98CE0838-96C1-4C41-A34F-BE6C63DD58CB}"/>
              </a:ext>
            </a:extLst>
          </p:cNvPr>
          <p:cNvSpPr/>
          <p:nvPr userDrawn="1"/>
        </p:nvSpPr>
        <p:spPr>
          <a:xfrm>
            <a:off x="774700" y="0"/>
            <a:ext cx="5669280" cy="870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a:p>
            <a:pPr algn="ctr"/>
            <a:r>
              <a:rPr lang="en-US" dirty="0">
                <a:solidFill>
                  <a:schemeClr val="bg2"/>
                </a:solidFill>
              </a:rPr>
              <a:t> </a:t>
            </a:r>
          </a:p>
        </p:txBody>
      </p:sp>
      <p:sp>
        <p:nvSpPr>
          <p:cNvPr id="9" name="Picture Placeholder 8">
            <a:extLst>
              <a:ext uri="{FF2B5EF4-FFF2-40B4-BE49-F238E27FC236}">
                <a16:creationId xmlns:a16="http://schemas.microsoft.com/office/drawing/2014/main" id="{3E2CE72C-A267-04E9-ABB9-F250F08E0EF4}"/>
              </a:ext>
            </a:extLst>
          </p:cNvPr>
          <p:cNvSpPr>
            <a:spLocks noGrp="1"/>
          </p:cNvSpPr>
          <p:nvPr>
            <p:ph type="pic" sz="quarter" idx="11"/>
          </p:nvPr>
        </p:nvSpPr>
        <p:spPr>
          <a:xfrm>
            <a:off x="6878638" y="0"/>
            <a:ext cx="5313362" cy="6858000"/>
          </a:xfrm>
        </p:spPr>
        <p:txBody>
          <a:bodyPr/>
          <a:lstStyle/>
          <a:p>
            <a:endParaRPr lang="en-US"/>
          </a:p>
        </p:txBody>
      </p:sp>
    </p:spTree>
    <p:extLst>
      <p:ext uri="{BB962C8B-B14F-4D97-AF65-F5344CB8AC3E}">
        <p14:creationId xmlns:p14="http://schemas.microsoft.com/office/powerpoint/2010/main" val="2568831016"/>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apitol w/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D729F-D442-4B4D-886D-74479C5509E4}"/>
              </a:ext>
            </a:extLst>
          </p:cNvPr>
          <p:cNvSpPr>
            <a:spLocks noGrp="1"/>
          </p:cNvSpPr>
          <p:nvPr>
            <p:ph type="title" hasCustomPrompt="1"/>
          </p:nvPr>
        </p:nvSpPr>
        <p:spPr>
          <a:xfrm>
            <a:off x="841248" y="461772"/>
            <a:ext cx="5486400" cy="1214628"/>
          </a:xfrm>
          <a:prstGeom prst="rect">
            <a:avLst/>
          </a:prstGeom>
        </p:spPr>
        <p:txBody>
          <a:bodyPr tIns="0" bIns="91440">
            <a:normAutofit/>
          </a:bodyPr>
          <a:lstStyle>
            <a:lvl1pPr>
              <a:defRPr sz="4000"/>
            </a:lvl1pPr>
          </a:lstStyle>
          <a:p>
            <a:r>
              <a:rPr lang="en-US" dirty="0"/>
              <a:t>Add headline here </a:t>
            </a:r>
            <a:br>
              <a:rPr lang="en-US" dirty="0"/>
            </a:br>
            <a:r>
              <a:rPr lang="en-US" dirty="0"/>
              <a:t>(2 lines max.)</a:t>
            </a:r>
          </a:p>
        </p:txBody>
      </p:sp>
      <p:pic>
        <p:nvPicPr>
          <p:cNvPr id="4" name="Picture 3">
            <a:extLst>
              <a:ext uri="{FF2B5EF4-FFF2-40B4-BE49-F238E27FC236}">
                <a16:creationId xmlns:a16="http://schemas.microsoft.com/office/drawing/2014/main" id="{59FF0C3B-73ED-D24B-B66E-89A276AD7B6F}"/>
              </a:ext>
            </a:extLst>
          </p:cNvPr>
          <p:cNvPicPr>
            <a:picLocks noChangeAspect="1"/>
          </p:cNvPicPr>
          <p:nvPr userDrawn="1"/>
        </p:nvPicPr>
        <p:blipFill>
          <a:blip r:embed="rId2"/>
          <a:srcRect/>
          <a:stretch/>
        </p:blipFill>
        <p:spPr>
          <a:xfrm>
            <a:off x="7341704" y="1498"/>
            <a:ext cx="4850296" cy="6855003"/>
          </a:xfrm>
          <a:prstGeom prst="rect">
            <a:avLst/>
          </a:prstGeom>
          <a:effectLst/>
        </p:spPr>
      </p:pic>
      <p:sp>
        <p:nvSpPr>
          <p:cNvPr id="6" name="Content Placeholder 5">
            <a:extLst>
              <a:ext uri="{FF2B5EF4-FFF2-40B4-BE49-F238E27FC236}">
                <a16:creationId xmlns:a16="http://schemas.microsoft.com/office/drawing/2014/main" id="{9F451299-35F3-8A49-913D-E751C8F791D9}"/>
              </a:ext>
            </a:extLst>
          </p:cNvPr>
          <p:cNvSpPr>
            <a:spLocks noGrp="1"/>
          </p:cNvSpPr>
          <p:nvPr>
            <p:ph sz="quarter" idx="10"/>
          </p:nvPr>
        </p:nvSpPr>
        <p:spPr>
          <a:xfrm>
            <a:off x="841375" y="1676400"/>
            <a:ext cx="548640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98CE0838-96C1-4C41-A34F-BE6C63DD58CB}"/>
              </a:ext>
            </a:extLst>
          </p:cNvPr>
          <p:cNvSpPr/>
          <p:nvPr userDrawn="1"/>
        </p:nvSpPr>
        <p:spPr>
          <a:xfrm>
            <a:off x="774700" y="0"/>
            <a:ext cx="5669280" cy="870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a:p>
            <a:pPr algn="ctr"/>
            <a:r>
              <a:rPr lang="en-US" dirty="0">
                <a:solidFill>
                  <a:schemeClr val="bg2"/>
                </a:solidFill>
              </a:rPr>
              <a:t> </a:t>
            </a:r>
          </a:p>
        </p:txBody>
      </p:sp>
    </p:spTree>
    <p:extLst>
      <p:ext uri="{BB962C8B-B14F-4D97-AF65-F5344CB8AC3E}">
        <p14:creationId xmlns:p14="http://schemas.microsoft.com/office/powerpoint/2010/main" val="3201661509"/>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69F5F-3176-5E46-ABBC-8AF0FED951CA}"/>
              </a:ext>
            </a:extLst>
          </p:cNvPr>
          <p:cNvSpPr>
            <a:spLocks noGrp="1"/>
          </p:cNvSpPr>
          <p:nvPr>
            <p:ph type="title" hasCustomPrompt="1"/>
          </p:nvPr>
        </p:nvSpPr>
        <p:spPr>
          <a:xfrm>
            <a:off x="2667000" y="2194560"/>
            <a:ext cx="6858000" cy="2194560"/>
          </a:xfrm>
        </p:spPr>
        <p:txBody>
          <a:bodyPr anchor="ctr">
            <a:normAutofit/>
          </a:bodyPr>
          <a:lstStyle>
            <a:lvl1pPr algn="l">
              <a:lnSpc>
                <a:spcPct val="100000"/>
              </a:lnSpc>
              <a:defRPr sz="5000" u="sng" baseline="0">
                <a:uFill>
                  <a:solidFill>
                    <a:schemeClr val="bg2"/>
                  </a:solidFill>
                </a:uFill>
              </a:defRPr>
            </a:lvl1pPr>
          </a:lstStyle>
          <a:p>
            <a:r>
              <a:rPr lang="en-US" dirty="0"/>
              <a:t>This is a divider slide. Insert headline here.</a:t>
            </a:r>
          </a:p>
        </p:txBody>
      </p:sp>
    </p:spTree>
    <p:extLst>
      <p:ext uri="{BB962C8B-B14F-4D97-AF65-F5344CB8AC3E}">
        <p14:creationId xmlns:p14="http://schemas.microsoft.com/office/powerpoint/2010/main" val="3520414466"/>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te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7BFEF-BD1B-CD45-B7C9-D058370CE868}"/>
              </a:ext>
            </a:extLst>
          </p:cNvPr>
          <p:cNvSpPr>
            <a:spLocks noGrp="1"/>
          </p:cNvSpPr>
          <p:nvPr>
            <p:ph type="title" hasCustomPrompt="1"/>
          </p:nvPr>
        </p:nvSpPr>
        <p:spPr>
          <a:xfrm>
            <a:off x="2118360" y="1784566"/>
            <a:ext cx="7955280" cy="2842818"/>
          </a:xfrm>
        </p:spPr>
        <p:txBody>
          <a:bodyPr anchor="ctr" anchorCtr="0">
            <a:normAutofit/>
          </a:bodyPr>
          <a:lstStyle>
            <a:lvl1pPr algn="ctr">
              <a:lnSpc>
                <a:spcPct val="100000"/>
              </a:lnSpc>
              <a:defRPr sz="3600" b="0"/>
            </a:lvl1pPr>
          </a:lstStyle>
          <a:p>
            <a:r>
              <a:rPr lang="en-US" dirty="0"/>
              <a:t>Add a statement here. (5 lines max.) Highlight a key point or small phrase (1-3 words) by changing it to yellow and bold.</a:t>
            </a:r>
          </a:p>
        </p:txBody>
      </p:sp>
      <p:sp>
        <p:nvSpPr>
          <p:cNvPr id="3" name="Rectangle 2">
            <a:extLst>
              <a:ext uri="{FF2B5EF4-FFF2-40B4-BE49-F238E27FC236}">
                <a16:creationId xmlns:a16="http://schemas.microsoft.com/office/drawing/2014/main" id="{450CBA73-75F2-BCCA-79EB-C6A059828B5A}"/>
              </a:ext>
            </a:extLst>
          </p:cNvPr>
          <p:cNvSpPr/>
          <p:nvPr userDrawn="1"/>
        </p:nvSpPr>
        <p:spPr>
          <a:xfrm>
            <a:off x="774700" y="1"/>
            <a:ext cx="10642600" cy="87087"/>
          </a:xfrm>
          <a:prstGeom prst="rect">
            <a:avLst/>
          </a:prstGeom>
          <a:solidFill>
            <a:srgbClr val="F1B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 </a:t>
            </a:r>
          </a:p>
        </p:txBody>
      </p:sp>
    </p:spTree>
    <p:extLst>
      <p:ext uri="{BB962C8B-B14F-4D97-AF65-F5344CB8AC3E}">
        <p14:creationId xmlns:p14="http://schemas.microsoft.com/office/powerpoint/2010/main" val="2296691177"/>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7BFEF-BD1B-CD45-B7C9-D058370CE868}"/>
              </a:ext>
            </a:extLst>
          </p:cNvPr>
          <p:cNvSpPr>
            <a:spLocks noGrp="1"/>
          </p:cNvSpPr>
          <p:nvPr>
            <p:ph type="title" hasCustomPrompt="1"/>
          </p:nvPr>
        </p:nvSpPr>
        <p:spPr>
          <a:xfrm>
            <a:off x="838200" y="365760"/>
            <a:ext cx="10515600" cy="1463040"/>
          </a:xfrm>
        </p:spPr>
        <p:txBody>
          <a:bodyPr tIns="0"/>
          <a:lstStyle/>
          <a:p>
            <a:r>
              <a:rPr lang="en-US" dirty="0"/>
              <a:t>One-line headlines are best, but never go over two lines</a:t>
            </a:r>
          </a:p>
        </p:txBody>
      </p:sp>
      <p:sp>
        <p:nvSpPr>
          <p:cNvPr id="5" name="Content Placeholder 4">
            <a:extLst>
              <a:ext uri="{FF2B5EF4-FFF2-40B4-BE49-F238E27FC236}">
                <a16:creationId xmlns:a16="http://schemas.microsoft.com/office/drawing/2014/main" id="{C5C26685-9114-AD4F-A438-F428020D033E}"/>
              </a:ext>
            </a:extLst>
          </p:cNvPr>
          <p:cNvSpPr>
            <a:spLocks noGrp="1"/>
          </p:cNvSpPr>
          <p:nvPr>
            <p:ph sz="quarter" idx="10" hasCustomPrompt="1"/>
          </p:nvPr>
        </p:nvSpPr>
        <p:spPr>
          <a:xfrm>
            <a:off x="838200" y="1828800"/>
            <a:ext cx="10515600" cy="4348163"/>
          </a:xfrm>
        </p:spPr>
        <p:txBody>
          <a:bodyPr/>
          <a:lstStyle/>
          <a:p>
            <a:pPr lvl="0"/>
            <a:r>
              <a:rPr lang="en-US" dirty="0"/>
              <a:t>List only essential points</a:t>
            </a:r>
          </a:p>
          <a:p>
            <a:pPr lvl="1"/>
            <a:r>
              <a:rPr lang="en-US" dirty="0"/>
              <a:t>Distill text down to major takeaways</a:t>
            </a:r>
          </a:p>
          <a:p>
            <a:pPr lvl="0"/>
            <a:r>
              <a:rPr lang="en-US" dirty="0"/>
              <a:t>Avoid full sentences</a:t>
            </a:r>
          </a:p>
          <a:p>
            <a:pPr lvl="1"/>
            <a:r>
              <a:rPr lang="en-US" dirty="0"/>
              <a:t>Aim for less than 10 words per line</a:t>
            </a:r>
          </a:p>
          <a:p>
            <a:pPr lvl="1"/>
            <a:r>
              <a:rPr lang="en-US" dirty="0"/>
              <a:t>Aim for less than 7 lines per slide</a:t>
            </a:r>
          </a:p>
          <a:p>
            <a:pPr lvl="0"/>
            <a:r>
              <a:rPr lang="en-US" dirty="0"/>
              <a:t>Remember: This is a listening exercise for the audience</a:t>
            </a:r>
          </a:p>
        </p:txBody>
      </p:sp>
      <p:sp>
        <p:nvSpPr>
          <p:cNvPr id="3" name="Rectangle 2">
            <a:extLst>
              <a:ext uri="{FF2B5EF4-FFF2-40B4-BE49-F238E27FC236}">
                <a16:creationId xmlns:a16="http://schemas.microsoft.com/office/drawing/2014/main" id="{450CBA73-75F2-BCCA-79EB-C6A059828B5A}"/>
              </a:ext>
            </a:extLst>
          </p:cNvPr>
          <p:cNvSpPr/>
          <p:nvPr userDrawn="1"/>
        </p:nvSpPr>
        <p:spPr>
          <a:xfrm>
            <a:off x="774700" y="1"/>
            <a:ext cx="10642600" cy="87087"/>
          </a:xfrm>
          <a:prstGeom prst="rect">
            <a:avLst/>
          </a:prstGeom>
          <a:solidFill>
            <a:srgbClr val="F1B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 </a:t>
            </a:r>
          </a:p>
        </p:txBody>
      </p:sp>
    </p:spTree>
    <p:extLst>
      <p:ext uri="{BB962C8B-B14F-4D97-AF65-F5344CB8AC3E}">
        <p14:creationId xmlns:p14="http://schemas.microsoft.com/office/powerpoint/2010/main" val="2146081657"/>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0B156-D6D8-4C4D-BD35-4E94B26152E3}"/>
              </a:ext>
            </a:extLst>
          </p:cNvPr>
          <p:cNvSpPr>
            <a:spLocks noGrp="1"/>
          </p:cNvSpPr>
          <p:nvPr>
            <p:ph type="title" hasCustomPrompt="1"/>
          </p:nvPr>
        </p:nvSpPr>
        <p:spPr/>
        <p:txBody>
          <a:bodyPr/>
          <a:lstStyle/>
          <a:p>
            <a:r>
              <a:rPr lang="en-US" dirty="0"/>
              <a:t>Add headline here (2 lines max.)</a:t>
            </a:r>
          </a:p>
        </p:txBody>
      </p:sp>
      <p:sp>
        <p:nvSpPr>
          <p:cNvPr id="3" name="Content Placeholder 4">
            <a:extLst>
              <a:ext uri="{FF2B5EF4-FFF2-40B4-BE49-F238E27FC236}">
                <a16:creationId xmlns:a16="http://schemas.microsoft.com/office/drawing/2014/main" id="{6AEA1031-8FE5-F747-818D-624974D57C1D}"/>
              </a:ext>
            </a:extLst>
          </p:cNvPr>
          <p:cNvSpPr>
            <a:spLocks noGrp="1"/>
          </p:cNvSpPr>
          <p:nvPr>
            <p:ph sz="quarter" idx="10" hasCustomPrompt="1"/>
          </p:nvPr>
        </p:nvSpPr>
        <p:spPr>
          <a:xfrm>
            <a:off x="838200" y="1925515"/>
            <a:ext cx="5120640" cy="4251448"/>
          </a:xfrm>
        </p:spPr>
        <p:txBody>
          <a:bodyPr/>
          <a:lstStyle>
            <a:lvl2pPr>
              <a:defRPr/>
            </a:lvl2pPr>
          </a:lstStyle>
          <a:p>
            <a:pPr lvl="0"/>
            <a:r>
              <a:rPr lang="en-US" dirty="0"/>
              <a:t>List only essential points</a:t>
            </a:r>
          </a:p>
          <a:p>
            <a:pPr lvl="1"/>
            <a:r>
              <a:rPr lang="en-US" dirty="0"/>
              <a:t>Distill text down to major takeaways</a:t>
            </a:r>
          </a:p>
          <a:p>
            <a:pPr lvl="0"/>
            <a:r>
              <a:rPr lang="en-US" dirty="0"/>
              <a:t>Avoid full sentences</a:t>
            </a:r>
          </a:p>
          <a:p>
            <a:pPr lvl="1"/>
            <a:r>
              <a:rPr lang="en-US" dirty="0"/>
              <a:t>Aim for 10 words max. per line</a:t>
            </a:r>
          </a:p>
          <a:p>
            <a:pPr lvl="1"/>
            <a:r>
              <a:rPr lang="en-US" dirty="0"/>
              <a:t>Aim for 7 lines max. per slide</a:t>
            </a:r>
          </a:p>
          <a:p>
            <a:pPr lvl="0"/>
            <a:r>
              <a:rPr lang="en-US" dirty="0"/>
              <a:t>Remember: This is a listening exercise for the audience</a:t>
            </a:r>
          </a:p>
        </p:txBody>
      </p:sp>
      <p:sp>
        <p:nvSpPr>
          <p:cNvPr id="4" name="Content Placeholder 4">
            <a:extLst>
              <a:ext uri="{FF2B5EF4-FFF2-40B4-BE49-F238E27FC236}">
                <a16:creationId xmlns:a16="http://schemas.microsoft.com/office/drawing/2014/main" id="{9C8372A9-9794-FF4D-AC66-730E527723DD}"/>
              </a:ext>
            </a:extLst>
          </p:cNvPr>
          <p:cNvSpPr>
            <a:spLocks noGrp="1"/>
          </p:cNvSpPr>
          <p:nvPr>
            <p:ph sz="quarter" idx="11" hasCustomPrompt="1"/>
          </p:nvPr>
        </p:nvSpPr>
        <p:spPr>
          <a:xfrm>
            <a:off x="6233160" y="1925515"/>
            <a:ext cx="5120640" cy="4251448"/>
          </a:xfrm>
        </p:spPr>
        <p:txBody>
          <a:bodyPr>
            <a:normAutofit/>
          </a:bodyPr>
          <a:lstStyle>
            <a:lvl1pPr>
              <a:defRPr sz="2400"/>
            </a:lvl1pPr>
          </a:lstStyle>
          <a:p>
            <a:pPr lvl="0"/>
            <a:r>
              <a:rPr lang="en-US" dirty="0"/>
              <a:t>You can use either box to add additional text, a picture, chart, SmartArt, etc. </a:t>
            </a:r>
          </a:p>
        </p:txBody>
      </p:sp>
      <p:sp>
        <p:nvSpPr>
          <p:cNvPr id="5" name="Rectangle 4">
            <a:extLst>
              <a:ext uri="{FF2B5EF4-FFF2-40B4-BE49-F238E27FC236}">
                <a16:creationId xmlns:a16="http://schemas.microsoft.com/office/drawing/2014/main" id="{AA601D7A-7866-47FF-0532-AA2FCBC9076F}"/>
              </a:ext>
            </a:extLst>
          </p:cNvPr>
          <p:cNvSpPr/>
          <p:nvPr userDrawn="1"/>
        </p:nvSpPr>
        <p:spPr>
          <a:xfrm>
            <a:off x="774700" y="1"/>
            <a:ext cx="10642600" cy="87087"/>
          </a:xfrm>
          <a:prstGeom prst="rect">
            <a:avLst/>
          </a:prstGeom>
          <a:solidFill>
            <a:srgbClr val="F1B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 </a:t>
            </a:r>
          </a:p>
        </p:txBody>
      </p:sp>
    </p:spTree>
    <p:extLst>
      <p:ext uri="{BB962C8B-B14F-4D97-AF65-F5344CB8AC3E}">
        <p14:creationId xmlns:p14="http://schemas.microsoft.com/office/powerpoint/2010/main" val="2070572555"/>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tement w/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400F5359-8092-A847-B47A-FD206EC2C39C}"/>
              </a:ext>
            </a:extLst>
          </p:cNvPr>
          <p:cNvSpPr/>
          <p:nvPr userDrawn="1"/>
        </p:nvSpPr>
        <p:spPr>
          <a:xfrm rot="5400000">
            <a:off x="5715000" y="381000"/>
            <a:ext cx="6858000" cy="6096000"/>
          </a:xfrm>
          <a:custGeom>
            <a:avLst/>
            <a:gdLst>
              <a:gd name="connsiteX0" fmla="*/ 0 w 6858000"/>
              <a:gd name="connsiteY0" fmla="*/ 6096000 h 6096000"/>
              <a:gd name="connsiteX1" fmla="*/ 0 w 6858000"/>
              <a:gd name="connsiteY1" fmla="*/ 0 h 6096000"/>
              <a:gd name="connsiteX2" fmla="*/ 6858000 w 6858000"/>
              <a:gd name="connsiteY2" fmla="*/ 0 h 6096000"/>
              <a:gd name="connsiteX3" fmla="*/ 6858000 w 6858000"/>
              <a:gd name="connsiteY3" fmla="*/ 6096000 h 6096000"/>
              <a:gd name="connsiteX4" fmla="*/ 3590614 w 6858000"/>
              <a:gd name="connsiteY4" fmla="*/ 6096000 h 6096000"/>
              <a:gd name="connsiteX5" fmla="*/ 3429000 w 6858000"/>
              <a:gd name="connsiteY5" fmla="*/ 5934386 h 6096000"/>
              <a:gd name="connsiteX6" fmla="*/ 3267386 w 6858000"/>
              <a:gd name="connsiteY6" fmla="*/ 6096000 h 6096000"/>
              <a:gd name="connsiteX7" fmla="*/ 0 w 6858000"/>
              <a:gd name="connsiteY7" fmla="*/ 609600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096000">
                <a:moveTo>
                  <a:pt x="0" y="6096000"/>
                </a:moveTo>
                <a:lnTo>
                  <a:pt x="0" y="0"/>
                </a:lnTo>
                <a:lnTo>
                  <a:pt x="6858000" y="0"/>
                </a:lnTo>
                <a:lnTo>
                  <a:pt x="6858000" y="6096000"/>
                </a:lnTo>
                <a:lnTo>
                  <a:pt x="3590614" y="6096000"/>
                </a:lnTo>
                <a:lnTo>
                  <a:pt x="3429000" y="5934386"/>
                </a:lnTo>
                <a:lnTo>
                  <a:pt x="3267386" y="6096000"/>
                </a:lnTo>
                <a:lnTo>
                  <a:pt x="0" y="6096000"/>
                </a:lnTo>
                <a:close/>
              </a:path>
            </a:pathLst>
          </a:custGeom>
          <a:solidFill>
            <a:srgbClr val="EDF0F2"/>
          </a:solidFill>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120B156-D6D8-4C4D-BD35-4E94B26152E3}"/>
              </a:ext>
            </a:extLst>
          </p:cNvPr>
          <p:cNvSpPr>
            <a:spLocks noGrp="1"/>
          </p:cNvSpPr>
          <p:nvPr>
            <p:ph type="title" hasCustomPrompt="1"/>
          </p:nvPr>
        </p:nvSpPr>
        <p:spPr>
          <a:xfrm>
            <a:off x="1036320" y="1188720"/>
            <a:ext cx="3840480" cy="4480560"/>
          </a:xfrm>
        </p:spPr>
        <p:txBody>
          <a:bodyPr anchor="ctr">
            <a:noAutofit/>
          </a:bodyPr>
          <a:lstStyle>
            <a:lvl1pPr>
              <a:lnSpc>
                <a:spcPct val="100000"/>
              </a:lnSpc>
              <a:defRPr sz="2800" b="0">
                <a:solidFill>
                  <a:schemeClr val="bg1"/>
                </a:solidFill>
              </a:defRPr>
            </a:lvl1pPr>
          </a:lstStyle>
          <a:p>
            <a:r>
              <a:rPr lang="en-US" dirty="0"/>
              <a:t>Add a short statement here. Highlight a key point or small phrase (1–3 words) by changing it to yellow and bold.</a:t>
            </a:r>
          </a:p>
        </p:txBody>
      </p:sp>
      <p:sp>
        <p:nvSpPr>
          <p:cNvPr id="4" name="Content Placeholder 4">
            <a:extLst>
              <a:ext uri="{FF2B5EF4-FFF2-40B4-BE49-F238E27FC236}">
                <a16:creationId xmlns:a16="http://schemas.microsoft.com/office/drawing/2014/main" id="{9C8372A9-9794-FF4D-AC66-730E527723DD}"/>
              </a:ext>
            </a:extLst>
          </p:cNvPr>
          <p:cNvSpPr>
            <a:spLocks noGrp="1"/>
          </p:cNvSpPr>
          <p:nvPr>
            <p:ph sz="quarter" idx="11" hasCustomPrompt="1"/>
          </p:nvPr>
        </p:nvSpPr>
        <p:spPr>
          <a:xfrm>
            <a:off x="7293934" y="2152116"/>
            <a:ext cx="3840480" cy="3517164"/>
          </a:xfrm>
        </p:spPr>
        <p:txBody>
          <a:bodyPr>
            <a:normAutofit/>
          </a:bodyPr>
          <a:lstStyle>
            <a:lvl1pPr>
              <a:lnSpc>
                <a:spcPct val="90000"/>
              </a:lnSpc>
              <a:buClr>
                <a:schemeClr val="tx2"/>
              </a:buClr>
              <a:defRPr sz="1800">
                <a:solidFill>
                  <a:schemeClr val="tx1"/>
                </a:solidFill>
              </a:defRPr>
            </a:lvl1pPr>
            <a:lvl2pPr>
              <a:lnSpc>
                <a:spcPct val="90000"/>
              </a:lnSpc>
              <a:buClr>
                <a:schemeClr val="tx2"/>
              </a:buClr>
              <a:defRPr sz="1600">
                <a:solidFill>
                  <a:schemeClr val="tx1"/>
                </a:solidFill>
              </a:defRPr>
            </a:lvl2pPr>
            <a:lvl3pPr marL="685800" indent="0">
              <a:lnSpc>
                <a:spcPct val="90000"/>
              </a:lnSpc>
              <a:buClr>
                <a:schemeClr val="tx2"/>
              </a:buClr>
              <a:buNone/>
              <a:defRPr sz="1600">
                <a:solidFill>
                  <a:schemeClr val="tx1"/>
                </a:solidFill>
              </a:defRPr>
            </a:lvl3pPr>
            <a:lvl4pPr>
              <a:lnSpc>
                <a:spcPct val="90000"/>
              </a:lnSpc>
              <a:buClr>
                <a:schemeClr val="tx2"/>
              </a:buClr>
              <a:defRPr sz="1600">
                <a:solidFill>
                  <a:schemeClr val="tx1"/>
                </a:solidFill>
              </a:defRPr>
            </a:lvl4pPr>
            <a:lvl5pPr>
              <a:lnSpc>
                <a:spcPct val="90000"/>
              </a:lnSpc>
              <a:buClr>
                <a:schemeClr val="tx2"/>
              </a:buClr>
              <a:defRPr sz="1600">
                <a:solidFill>
                  <a:schemeClr val="tx1"/>
                </a:solidFill>
              </a:defRPr>
            </a:lvl5pPr>
          </a:lstStyle>
          <a:p>
            <a:pPr lvl="0"/>
            <a:r>
              <a:rPr lang="en-US" dirty="0"/>
              <a:t>List only essential points</a:t>
            </a:r>
          </a:p>
          <a:p>
            <a:pPr lvl="0"/>
            <a:r>
              <a:rPr lang="en-US" dirty="0"/>
              <a:t>Use words sparingly</a:t>
            </a:r>
          </a:p>
          <a:p>
            <a:pPr lvl="1"/>
            <a:r>
              <a:rPr lang="en-US" dirty="0"/>
              <a:t>Aim for less than 10 words per line and less than 7 lines per slide</a:t>
            </a:r>
          </a:p>
          <a:p>
            <a:pPr lvl="0"/>
            <a:r>
              <a:rPr lang="en-US" dirty="0"/>
              <a:t>Remember: This is a listening exercise for the audience</a:t>
            </a:r>
          </a:p>
        </p:txBody>
      </p:sp>
      <p:sp>
        <p:nvSpPr>
          <p:cNvPr id="9" name="Text Placeholder 4">
            <a:extLst>
              <a:ext uri="{FF2B5EF4-FFF2-40B4-BE49-F238E27FC236}">
                <a16:creationId xmlns:a16="http://schemas.microsoft.com/office/drawing/2014/main" id="{47710F10-3A3F-B440-B7A1-76CEDA1FB655}"/>
              </a:ext>
            </a:extLst>
          </p:cNvPr>
          <p:cNvSpPr>
            <a:spLocks noGrp="1"/>
          </p:cNvSpPr>
          <p:nvPr>
            <p:ph type="body" sz="quarter" idx="3" hasCustomPrompt="1"/>
          </p:nvPr>
        </p:nvSpPr>
        <p:spPr>
          <a:xfrm>
            <a:off x="7293934" y="1188720"/>
            <a:ext cx="3840480" cy="963396"/>
          </a:xfrm>
        </p:spPr>
        <p:txBody>
          <a:bodyPr tIns="0" bIns="91440" anchor="b">
            <a:noAutofit/>
          </a:bodyPr>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a headline here.     (2 lines max.)</a:t>
            </a:r>
          </a:p>
        </p:txBody>
      </p:sp>
    </p:spTree>
    <p:extLst>
      <p:ext uri="{BB962C8B-B14F-4D97-AF65-F5344CB8AC3E}">
        <p14:creationId xmlns:p14="http://schemas.microsoft.com/office/powerpoint/2010/main" val="225840072"/>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tement w/Graph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A59349-68BB-18AC-4639-BB927C38623D}"/>
              </a:ext>
            </a:extLst>
          </p:cNvPr>
          <p:cNvSpPr/>
          <p:nvPr userDrawn="1"/>
        </p:nvSpPr>
        <p:spPr>
          <a:xfrm>
            <a:off x="4873752" y="0"/>
            <a:ext cx="7318248" cy="6858000"/>
          </a:xfrm>
          <a:prstGeom prst="rect">
            <a:avLst/>
          </a:prstGeom>
          <a:solidFill>
            <a:srgbClr val="EDF0F2"/>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 Placeholder 4">
            <a:extLst>
              <a:ext uri="{FF2B5EF4-FFF2-40B4-BE49-F238E27FC236}">
                <a16:creationId xmlns:a16="http://schemas.microsoft.com/office/drawing/2014/main" id="{47710F10-3A3F-B440-B7A1-76CEDA1FB655}"/>
              </a:ext>
            </a:extLst>
          </p:cNvPr>
          <p:cNvSpPr>
            <a:spLocks noGrp="1"/>
          </p:cNvSpPr>
          <p:nvPr>
            <p:ph type="body" sz="quarter" idx="3" hasCustomPrompt="1"/>
          </p:nvPr>
        </p:nvSpPr>
        <p:spPr>
          <a:xfrm>
            <a:off x="848530" y="1109133"/>
            <a:ext cx="3291840" cy="1594738"/>
          </a:xfrm>
        </p:spPr>
        <p:txBody>
          <a:bodyPr tIns="0" bIns="91440" anchor="b">
            <a:noAutofit/>
          </a:bodyPr>
          <a:lstStyle>
            <a:lvl1pPr marL="0" indent="0">
              <a:lnSpc>
                <a:spcPct val="90000"/>
              </a:lnSpc>
              <a:buNone/>
              <a:defRPr sz="3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a short headline here. (3 lines max.)</a:t>
            </a:r>
          </a:p>
        </p:txBody>
      </p:sp>
      <p:sp>
        <p:nvSpPr>
          <p:cNvPr id="7" name="Content Placeholder 6">
            <a:extLst>
              <a:ext uri="{FF2B5EF4-FFF2-40B4-BE49-F238E27FC236}">
                <a16:creationId xmlns:a16="http://schemas.microsoft.com/office/drawing/2014/main" id="{55AFA224-A2DE-7828-7CE8-FC9AC332C609}"/>
              </a:ext>
            </a:extLst>
          </p:cNvPr>
          <p:cNvSpPr>
            <a:spLocks noGrp="1"/>
          </p:cNvSpPr>
          <p:nvPr>
            <p:ph sz="quarter" idx="12" hasCustomPrompt="1"/>
          </p:nvPr>
        </p:nvSpPr>
        <p:spPr>
          <a:xfrm>
            <a:off x="5787483" y="1188719"/>
            <a:ext cx="5475250" cy="4480560"/>
          </a:xfrm>
        </p:spPr>
        <p:txBody>
          <a:bodyPr tIns="0" bIns="0" anchor="ctr" anchorCtr="0">
            <a:normAutofit/>
          </a:bodyPr>
          <a:lstStyle>
            <a:lvl1pPr marL="0" indent="0">
              <a:buNone/>
              <a:defRPr sz="2400">
                <a:solidFill>
                  <a:schemeClr val="tx2"/>
                </a:solidFill>
              </a:defRPr>
            </a:lvl1pPr>
            <a:lvl2pPr marL="349250" indent="0">
              <a:buNone/>
              <a:defRPr>
                <a:solidFill>
                  <a:schemeClr val="accent1"/>
                </a:solidFill>
              </a:defRPr>
            </a:lvl2pPr>
            <a:lvl3pPr marL="685800" indent="0">
              <a:buNone/>
              <a:defRPr>
                <a:solidFill>
                  <a:schemeClr val="accent1"/>
                </a:solidFill>
              </a:defRPr>
            </a:lvl3pPr>
            <a:lvl4pPr marL="1035050" indent="0">
              <a:buNone/>
              <a:defRPr>
                <a:solidFill>
                  <a:schemeClr val="accent1"/>
                </a:solidFill>
              </a:defRPr>
            </a:lvl4pPr>
            <a:lvl5pPr marL="1371600" indent="0">
              <a:buNone/>
              <a:defRPr>
                <a:solidFill>
                  <a:schemeClr val="accent1"/>
                </a:solidFill>
              </a:defRPr>
            </a:lvl5pPr>
          </a:lstStyle>
          <a:p>
            <a:pPr lvl="0"/>
            <a:r>
              <a:rPr lang="en-US" dirty="0"/>
              <a:t>NOTE: This is an ideal spot to place a picture, chart, graph, table, etc.</a:t>
            </a:r>
          </a:p>
        </p:txBody>
      </p:sp>
      <p:sp>
        <p:nvSpPr>
          <p:cNvPr id="14" name="Text Placeholder 13">
            <a:extLst>
              <a:ext uri="{FF2B5EF4-FFF2-40B4-BE49-F238E27FC236}">
                <a16:creationId xmlns:a16="http://schemas.microsoft.com/office/drawing/2014/main" id="{78DB40D0-2ABE-65DF-F7E8-84459551E285}"/>
              </a:ext>
            </a:extLst>
          </p:cNvPr>
          <p:cNvSpPr>
            <a:spLocks noGrp="1"/>
          </p:cNvSpPr>
          <p:nvPr>
            <p:ph type="body" sz="quarter" idx="13" hasCustomPrompt="1"/>
          </p:nvPr>
        </p:nvSpPr>
        <p:spPr>
          <a:xfrm>
            <a:off x="848530" y="2703872"/>
            <a:ext cx="3291840" cy="2965408"/>
          </a:xfrm>
        </p:spPr>
        <p:txBody>
          <a:bodyPr>
            <a:normAutofit/>
          </a:bodyPr>
          <a:lstStyle>
            <a:lvl1pPr marL="0" indent="0">
              <a:buNone/>
              <a:defRPr sz="2000"/>
            </a:lvl1pPr>
          </a:lstStyle>
          <a:p>
            <a:pPr lvl="0"/>
            <a:r>
              <a:rPr lang="en-US" dirty="0"/>
              <a:t>Highlight an important takeaway. Apply yellow and bold to 1-3 words to give extra importance.</a:t>
            </a:r>
          </a:p>
        </p:txBody>
      </p:sp>
    </p:spTree>
    <p:extLst>
      <p:ext uri="{BB962C8B-B14F-4D97-AF65-F5344CB8AC3E}">
        <p14:creationId xmlns:p14="http://schemas.microsoft.com/office/powerpoint/2010/main" val="3310406656"/>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5146866"/>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4121808"/>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slideLayout" Target="../slideLayouts/slideLayout12.xml"/><Relationship Id="rId7" Type="http://schemas.openxmlformats.org/officeDocument/2006/relationships/image" Target="../media/image8.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842993-C615-C943-B815-6788D8C4EA2A}"/>
              </a:ext>
            </a:extLst>
          </p:cNvPr>
          <p:cNvSpPr>
            <a:spLocks noGrp="1"/>
          </p:cNvSpPr>
          <p:nvPr>
            <p:ph type="title"/>
          </p:nvPr>
        </p:nvSpPr>
        <p:spPr>
          <a:xfrm>
            <a:off x="838200" y="365760"/>
            <a:ext cx="10515600" cy="1463040"/>
          </a:xfrm>
          <a:prstGeom prst="rect">
            <a:avLst/>
          </a:prstGeom>
        </p:spPr>
        <p:txBody>
          <a:bodyPr vert="horz" lIns="91440" tIns="0" rIns="91440" bIns="91440" rtlCol="0" anchor="b">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CB5DBD1-1CD3-9D43-BB71-E0A8A241374F}"/>
              </a:ext>
            </a:extLst>
          </p:cNvPr>
          <p:cNvSpPr>
            <a:spLocks noGrp="1"/>
          </p:cNvSpPr>
          <p:nvPr>
            <p:ph type="body" idx="1"/>
          </p:nvPr>
        </p:nvSpPr>
        <p:spPr>
          <a:xfrm>
            <a:off x="838200" y="1828800"/>
            <a:ext cx="10515600" cy="4343400"/>
          </a:xfrm>
          <a:prstGeom prst="rect">
            <a:avLst/>
          </a:prstGeom>
        </p:spPr>
        <p:txBody>
          <a:bodyPr vert="horz" lIns="91440" tIns="365760" rIns="91440"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A322082E-980C-73C0-651E-262549B35705}"/>
              </a:ext>
            </a:extLst>
          </p:cNvPr>
          <p:cNvSpPr>
            <a:spLocks noGrp="1"/>
          </p:cNvSpPr>
          <p:nvPr>
            <p:ph type="ftr" sz="quarter" idx="3"/>
          </p:nvPr>
        </p:nvSpPr>
        <p:spPr>
          <a:xfrm>
            <a:off x="3657600" y="6180136"/>
            <a:ext cx="4114800" cy="365125"/>
          </a:xfrm>
          <a:prstGeom prst="rect">
            <a:avLst/>
          </a:prstGeom>
        </p:spPr>
        <p:txBody>
          <a:bodyPr vert="horz" lIns="91440" tIns="0" rIns="91440" bIns="0" rtlCol="0" anchor="b" anchorCtr="0"/>
          <a:lstStyle>
            <a:lvl1pPr algn="r">
              <a:defRPr sz="1200">
                <a:solidFill>
                  <a:schemeClr val="tx1">
                    <a:lumMod val="40000"/>
                    <a:lumOff val="60000"/>
                  </a:schemeClr>
                </a:solidFill>
              </a:defRPr>
            </a:lvl1pPr>
          </a:lstStyle>
          <a:p>
            <a:r>
              <a:rPr lang="en-US"/>
              <a:t>Name of Presentation</a:t>
            </a:r>
            <a:endParaRPr lang="en-US" dirty="0"/>
          </a:p>
        </p:txBody>
      </p:sp>
      <p:sp>
        <p:nvSpPr>
          <p:cNvPr id="7" name="Slide Number Placeholder 6">
            <a:extLst>
              <a:ext uri="{FF2B5EF4-FFF2-40B4-BE49-F238E27FC236}">
                <a16:creationId xmlns:a16="http://schemas.microsoft.com/office/drawing/2014/main" id="{B034A03B-3CB9-966A-58FE-8E452B61A4FB}"/>
              </a:ext>
            </a:extLst>
          </p:cNvPr>
          <p:cNvSpPr>
            <a:spLocks noGrp="1"/>
          </p:cNvSpPr>
          <p:nvPr>
            <p:ph type="sldNum" sz="quarter" idx="4"/>
          </p:nvPr>
        </p:nvSpPr>
        <p:spPr>
          <a:xfrm>
            <a:off x="10214517" y="6180136"/>
            <a:ext cx="640080" cy="365125"/>
          </a:xfrm>
          <a:prstGeom prst="rect">
            <a:avLst/>
          </a:prstGeom>
        </p:spPr>
        <p:txBody>
          <a:bodyPr vert="horz" lIns="91440" tIns="0" rIns="91440" bIns="0" rtlCol="0" anchor="b" anchorCtr="0"/>
          <a:lstStyle>
            <a:lvl1pPr algn="r">
              <a:defRPr sz="1200">
                <a:solidFill>
                  <a:schemeClr val="tx1">
                    <a:lumMod val="40000"/>
                    <a:lumOff val="60000"/>
                  </a:schemeClr>
                </a:solidFill>
              </a:defRPr>
            </a:lvl1pPr>
          </a:lstStyle>
          <a:p>
            <a:fld id="{B393D9B6-F461-6F4F-A35A-50D34C98AFE0}" type="slidenum">
              <a:rPr lang="en-US" smtClean="0"/>
              <a:pPr/>
              <a:t>‹#›</a:t>
            </a:fld>
            <a:endParaRPr lang="en-US"/>
          </a:p>
        </p:txBody>
      </p:sp>
      <p:sp>
        <p:nvSpPr>
          <p:cNvPr id="8" name="Date Placeholder 7">
            <a:extLst>
              <a:ext uri="{FF2B5EF4-FFF2-40B4-BE49-F238E27FC236}">
                <a16:creationId xmlns:a16="http://schemas.microsoft.com/office/drawing/2014/main" id="{3CFC94C9-A867-A11F-38E2-6FA328EA152B}"/>
              </a:ext>
            </a:extLst>
          </p:cNvPr>
          <p:cNvSpPr>
            <a:spLocks noGrp="1"/>
          </p:cNvSpPr>
          <p:nvPr>
            <p:ph type="dt" sz="half" idx="2"/>
          </p:nvPr>
        </p:nvSpPr>
        <p:spPr>
          <a:xfrm>
            <a:off x="7937253" y="6180136"/>
            <a:ext cx="2103120" cy="365125"/>
          </a:xfrm>
          <a:prstGeom prst="rect">
            <a:avLst/>
          </a:prstGeom>
        </p:spPr>
        <p:txBody>
          <a:bodyPr vert="horz" lIns="91440" tIns="0" rIns="91440" bIns="0" rtlCol="0" anchor="b" anchorCtr="0"/>
          <a:lstStyle>
            <a:lvl1pPr algn="r">
              <a:defRPr sz="1200">
                <a:solidFill>
                  <a:schemeClr val="tx1">
                    <a:lumMod val="40000"/>
                    <a:lumOff val="60000"/>
                  </a:schemeClr>
                </a:solidFill>
              </a:defRPr>
            </a:lvl1pPr>
          </a:lstStyle>
          <a:p>
            <a:r>
              <a:rPr lang="en-US"/>
              <a:t>August 4, 2023</a:t>
            </a:r>
            <a:endParaRPr lang="en-US" dirty="0"/>
          </a:p>
        </p:txBody>
      </p:sp>
    </p:spTree>
    <p:extLst>
      <p:ext uri="{BB962C8B-B14F-4D97-AF65-F5344CB8AC3E}">
        <p14:creationId xmlns:p14="http://schemas.microsoft.com/office/powerpoint/2010/main" val="3696239784"/>
      </p:ext>
    </p:extLst>
  </p:cSld>
  <p:clrMap bg1="lt1" tx1="dk1" bg2="lt2" tx2="dk2" accent1="accent1" accent2="accent2" accent3="accent3" accent4="accent4" accent5="accent5" accent6="accent6" hlink="hlink" folHlink="folHlink"/>
  <p:sldLayoutIdLst>
    <p:sldLayoutId id="2147484188" r:id="rId1"/>
    <p:sldLayoutId id="2147484191" r:id="rId2"/>
    <p:sldLayoutId id="2147484199" r:id="rId3"/>
    <p:sldLayoutId id="2147484193" r:id="rId4"/>
    <p:sldLayoutId id="2147484194" r:id="rId5"/>
    <p:sldLayoutId id="2147484196" r:id="rId6"/>
    <p:sldLayoutId id="2147484198" r:id="rId7"/>
    <p:sldLayoutId id="2147484189" r:id="rId8"/>
    <p:sldLayoutId id="2147484197" r:id="rId9"/>
  </p:sldLayoutIdLst>
  <p:transition spd="med">
    <p:fade/>
  </p:transition>
  <p:hf hdr="0" ftr="0" dt="0"/>
  <p:txStyles>
    <p:titleStyle>
      <a:lvl1pPr algn="l" rtl="0" eaLnBrk="1" fontAlgn="base" hangingPunct="1">
        <a:lnSpc>
          <a:spcPct val="80000"/>
        </a:lnSpc>
        <a:spcBef>
          <a:spcPct val="0"/>
        </a:spcBef>
        <a:spcAft>
          <a:spcPct val="0"/>
        </a:spcAft>
        <a:defRPr sz="4400" b="1" kern="1200" cap="none" baseline="0">
          <a:solidFill>
            <a:schemeClr val="bg1"/>
          </a:solidFill>
          <a:latin typeface="Arial"/>
          <a:ea typeface="ＭＳ Ｐゴシック" panose="020B0600070205080204" pitchFamily="34" charset="-128"/>
          <a:cs typeface="+mj-cs"/>
        </a:defRPr>
      </a:lvl1pPr>
      <a:lvl2pPr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2pPr>
      <a:lvl3pPr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3pPr>
      <a:lvl4pPr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4pPr>
      <a:lvl5pPr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5pPr>
      <a:lvl6pPr marL="457200"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6pPr>
      <a:lvl7pPr marL="914400"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7pPr>
      <a:lvl8pPr marL="1371600"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8pPr>
      <a:lvl9pPr marL="1828800"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9pPr>
    </p:titleStyle>
    <p:bodyStyle>
      <a:lvl1pPr marL="233363" indent="-233363" algn="l" rtl="0" eaLnBrk="1" fontAlgn="base" hangingPunct="1">
        <a:lnSpc>
          <a:spcPct val="100000"/>
        </a:lnSpc>
        <a:spcBef>
          <a:spcPts val="1000"/>
        </a:spcBef>
        <a:spcAft>
          <a:spcPct val="0"/>
        </a:spcAft>
        <a:buClr>
          <a:schemeClr val="bg2"/>
        </a:buClr>
        <a:buSzPct val="120000"/>
        <a:buFont typeface="System Font Regular"/>
        <a:buChar char="‣"/>
        <a:tabLst/>
        <a:defRPr sz="2400" kern="1200">
          <a:solidFill>
            <a:schemeClr val="bg1"/>
          </a:solidFill>
          <a:latin typeface="Arial"/>
          <a:ea typeface="ＭＳ Ｐゴシック" panose="020B0600070205080204" pitchFamily="34" charset="-128"/>
          <a:cs typeface="+mn-cs"/>
        </a:defRPr>
      </a:lvl1pPr>
      <a:lvl2pPr marL="576263" indent="-227013" algn="l" rtl="0" eaLnBrk="1" fontAlgn="base" hangingPunct="1">
        <a:lnSpc>
          <a:spcPct val="100000"/>
        </a:lnSpc>
        <a:spcBef>
          <a:spcPts val="1000"/>
        </a:spcBef>
        <a:spcAft>
          <a:spcPct val="0"/>
        </a:spcAft>
        <a:buClr>
          <a:schemeClr val="bg2"/>
        </a:buClr>
        <a:buSzPct val="120000"/>
        <a:buFont typeface="System Font Regular"/>
        <a:buChar char="‣"/>
        <a:tabLst/>
        <a:defRPr sz="2000" kern="1200">
          <a:solidFill>
            <a:schemeClr val="bg1"/>
          </a:solidFill>
          <a:latin typeface="Arial"/>
          <a:ea typeface="ＭＳ Ｐゴシック" panose="020B0600070205080204" pitchFamily="34" charset="-128"/>
          <a:cs typeface="+mn-cs"/>
        </a:defRPr>
      </a:lvl2pPr>
      <a:lvl3pPr marL="917575" indent="-231775" algn="l" rtl="0" eaLnBrk="1" fontAlgn="base" hangingPunct="1">
        <a:lnSpc>
          <a:spcPct val="100000"/>
        </a:lnSpc>
        <a:spcBef>
          <a:spcPts val="1000"/>
        </a:spcBef>
        <a:spcAft>
          <a:spcPct val="0"/>
        </a:spcAft>
        <a:buClr>
          <a:schemeClr val="bg2"/>
        </a:buClr>
        <a:buSzPct val="120000"/>
        <a:buFont typeface="System Font Regular"/>
        <a:buChar char="‣"/>
        <a:tabLst/>
        <a:defRPr sz="2000" kern="1200">
          <a:solidFill>
            <a:schemeClr val="bg1"/>
          </a:solidFill>
          <a:latin typeface="Arial"/>
          <a:ea typeface="ＭＳ Ｐゴシック" panose="020B0600070205080204" pitchFamily="34" charset="-128"/>
          <a:cs typeface="+mn-cs"/>
        </a:defRPr>
      </a:lvl3pPr>
      <a:lvl4pPr marL="1260475" indent="-225425" algn="l" rtl="0" eaLnBrk="1" fontAlgn="base" hangingPunct="1">
        <a:lnSpc>
          <a:spcPct val="100000"/>
        </a:lnSpc>
        <a:spcBef>
          <a:spcPts val="1000"/>
        </a:spcBef>
        <a:spcAft>
          <a:spcPct val="0"/>
        </a:spcAft>
        <a:buClr>
          <a:schemeClr val="bg2"/>
        </a:buClr>
        <a:buSzPct val="120000"/>
        <a:buFont typeface="System Font Regular"/>
        <a:buChar char="‣"/>
        <a:tabLst/>
        <a:defRPr sz="2000" kern="1200">
          <a:solidFill>
            <a:schemeClr val="bg1"/>
          </a:solidFill>
          <a:latin typeface="Arial"/>
          <a:ea typeface="ＭＳ Ｐゴシック" panose="020B0600070205080204" pitchFamily="34" charset="-128"/>
          <a:cs typeface="+mn-cs"/>
        </a:defRPr>
      </a:lvl4pPr>
      <a:lvl5pPr marL="1603375" indent="-231775" algn="l" rtl="0" eaLnBrk="1" fontAlgn="base" hangingPunct="1">
        <a:lnSpc>
          <a:spcPct val="100000"/>
        </a:lnSpc>
        <a:spcBef>
          <a:spcPts val="1000"/>
        </a:spcBef>
        <a:spcAft>
          <a:spcPct val="0"/>
        </a:spcAft>
        <a:buClr>
          <a:schemeClr val="bg2"/>
        </a:buClr>
        <a:buSzPct val="120000"/>
        <a:buFont typeface="System Font Regular"/>
        <a:buChar char="‣"/>
        <a:tabLst/>
        <a:defRPr sz="2000" kern="1200">
          <a:solidFill>
            <a:schemeClr val="bg1"/>
          </a:solidFill>
          <a:latin typeface="Arial"/>
          <a:ea typeface="ＭＳ Ｐゴシック" panose="020B0600070205080204" pitchFamily="34" charset="-128"/>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88" userDrawn="1">
          <p15:clr>
            <a:srgbClr val="F26B43"/>
          </p15:clr>
        </p15:guide>
        <p15:guide id="2" pos="528" userDrawn="1">
          <p15:clr>
            <a:srgbClr val="F26B43"/>
          </p15:clr>
        </p15:guide>
        <p15:guide id="3" pos="7152" userDrawn="1">
          <p15:clr>
            <a:srgbClr val="F26B43"/>
          </p15:clr>
        </p15:guide>
        <p15:guide id="4" orient="horz" pos="960" userDrawn="1">
          <p15:clr>
            <a:srgbClr val="F26B43"/>
          </p15:clr>
        </p15:guide>
        <p15:guide id="5" orient="horz" pos="360" userDrawn="1">
          <p15:clr>
            <a:srgbClr val="F26B43"/>
          </p15:clr>
        </p15:guide>
        <p15:guide id="6" orient="horz" pos="10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DF0F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5D2240F-747A-1147-AEAD-A0C4DA9D89BF}"/>
              </a:ext>
            </a:extLst>
          </p:cNvPr>
          <p:cNvSpPr/>
          <p:nvPr userDrawn="1"/>
        </p:nvSpPr>
        <p:spPr>
          <a:xfrm>
            <a:off x="774700" y="0"/>
            <a:ext cx="10642600" cy="87086"/>
          </a:xfrm>
          <a:prstGeom prst="rect">
            <a:avLst/>
          </a:prstGeom>
          <a:solidFill>
            <a:srgbClr val="F1B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 </a:t>
            </a:r>
          </a:p>
        </p:txBody>
      </p:sp>
      <p:sp>
        <p:nvSpPr>
          <p:cNvPr id="8" name="Rectangle 7">
            <a:extLst>
              <a:ext uri="{FF2B5EF4-FFF2-40B4-BE49-F238E27FC236}">
                <a16:creationId xmlns:a16="http://schemas.microsoft.com/office/drawing/2014/main" id="{6EB17946-7E97-EA43-8A57-8DEF85D1C519}"/>
              </a:ext>
            </a:extLst>
          </p:cNvPr>
          <p:cNvSpPr/>
          <p:nvPr userDrawn="1"/>
        </p:nvSpPr>
        <p:spPr>
          <a:xfrm>
            <a:off x="11609711" y="5708405"/>
            <a:ext cx="582291" cy="992458"/>
          </a:xfrm>
          <a:prstGeom prst="rect">
            <a:avLst/>
          </a:prstGeom>
          <a:solidFill>
            <a:srgbClr val="ED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 </a:t>
            </a:r>
          </a:p>
        </p:txBody>
      </p:sp>
      <p:sp>
        <p:nvSpPr>
          <p:cNvPr id="2" name="Title Placeholder 1">
            <a:extLst>
              <a:ext uri="{FF2B5EF4-FFF2-40B4-BE49-F238E27FC236}">
                <a16:creationId xmlns:a16="http://schemas.microsoft.com/office/drawing/2014/main" id="{FDE3320D-7B22-6A4C-98E1-93FE6CF3B698}"/>
              </a:ext>
            </a:extLst>
          </p:cNvPr>
          <p:cNvSpPr>
            <a:spLocks noGrp="1"/>
          </p:cNvSpPr>
          <p:nvPr>
            <p:ph type="title"/>
          </p:nvPr>
        </p:nvSpPr>
        <p:spPr>
          <a:xfrm>
            <a:off x="838200" y="365760"/>
            <a:ext cx="10515600" cy="1554480"/>
          </a:xfrm>
          <a:prstGeom prst="rect">
            <a:avLst/>
          </a:prstGeom>
        </p:spPr>
        <p:txBody>
          <a:bodyPr vert="horz" lIns="91440" tIns="0" rIns="91440" bIns="91440" rtlCol="0" anchor="b">
            <a:noAutofit/>
          </a:bodyPr>
          <a:lstStyle/>
          <a:p>
            <a:r>
              <a:rPr lang="en-US" dirty="0"/>
              <a:t>Click to edit Master title style</a:t>
            </a:r>
          </a:p>
        </p:txBody>
      </p:sp>
      <p:sp>
        <p:nvSpPr>
          <p:cNvPr id="3" name="Text Placeholder 2">
            <a:extLst>
              <a:ext uri="{FF2B5EF4-FFF2-40B4-BE49-F238E27FC236}">
                <a16:creationId xmlns:a16="http://schemas.microsoft.com/office/drawing/2014/main" id="{799D9A98-381E-A243-A208-650591A88D11}"/>
              </a:ext>
            </a:extLst>
          </p:cNvPr>
          <p:cNvSpPr>
            <a:spLocks noGrp="1"/>
          </p:cNvSpPr>
          <p:nvPr>
            <p:ph type="body" idx="1"/>
          </p:nvPr>
        </p:nvSpPr>
        <p:spPr>
          <a:xfrm>
            <a:off x="838200" y="1920240"/>
            <a:ext cx="10515600" cy="4251959"/>
          </a:xfrm>
          <a:prstGeom prst="rect">
            <a:avLst/>
          </a:prstGeom>
        </p:spPr>
        <p:txBody>
          <a:bodyPr vert="horz" lIns="91440" tIns="365760" rIns="91440" bIns="9144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A0490D2-1A97-4ED8-E9E0-F072A3A8EA65}"/>
              </a:ext>
            </a:extLst>
          </p:cNvPr>
          <p:cNvSpPr>
            <a:spLocks noGrp="1"/>
          </p:cNvSpPr>
          <p:nvPr>
            <p:ph type="dt" sz="half" idx="2"/>
          </p:nvPr>
        </p:nvSpPr>
        <p:spPr>
          <a:xfrm>
            <a:off x="7936992" y="6181344"/>
            <a:ext cx="2103120" cy="365125"/>
          </a:xfrm>
          <a:prstGeom prst="rect">
            <a:avLst/>
          </a:prstGeom>
        </p:spPr>
        <p:txBody>
          <a:bodyPr vert="horz" lIns="91440" tIns="0" rIns="91440" bIns="0" rtlCol="0" anchor="b" anchorCtr="0"/>
          <a:lstStyle>
            <a:lvl1pPr algn="r">
              <a:defRPr sz="1200">
                <a:solidFill>
                  <a:schemeClr val="tx1">
                    <a:lumMod val="60000"/>
                    <a:lumOff val="40000"/>
                  </a:schemeClr>
                </a:solidFill>
              </a:defRPr>
            </a:lvl1pPr>
          </a:lstStyle>
          <a:p>
            <a:r>
              <a:rPr lang="en-US"/>
              <a:t>August 4, 2023</a:t>
            </a:r>
            <a:endParaRPr lang="en-US" dirty="0"/>
          </a:p>
        </p:txBody>
      </p:sp>
      <p:sp>
        <p:nvSpPr>
          <p:cNvPr id="5" name="Footer Placeholder 4">
            <a:extLst>
              <a:ext uri="{FF2B5EF4-FFF2-40B4-BE49-F238E27FC236}">
                <a16:creationId xmlns:a16="http://schemas.microsoft.com/office/drawing/2014/main" id="{94089F02-D7F4-82B4-90AD-4022B2265EFF}"/>
              </a:ext>
            </a:extLst>
          </p:cNvPr>
          <p:cNvSpPr>
            <a:spLocks noGrp="1"/>
          </p:cNvSpPr>
          <p:nvPr>
            <p:ph type="ftr" sz="quarter" idx="3"/>
          </p:nvPr>
        </p:nvSpPr>
        <p:spPr>
          <a:xfrm>
            <a:off x="3657600" y="6181344"/>
            <a:ext cx="4114800" cy="365125"/>
          </a:xfrm>
          <a:prstGeom prst="rect">
            <a:avLst/>
          </a:prstGeom>
        </p:spPr>
        <p:txBody>
          <a:bodyPr vert="horz" lIns="91440" tIns="0" rIns="91440" bIns="0" rtlCol="0" anchor="b" anchorCtr="0"/>
          <a:lstStyle>
            <a:lvl1pPr algn="r">
              <a:defRPr sz="1200">
                <a:solidFill>
                  <a:schemeClr val="tx1">
                    <a:lumMod val="60000"/>
                    <a:lumOff val="40000"/>
                  </a:schemeClr>
                </a:solidFill>
              </a:defRPr>
            </a:lvl1pPr>
          </a:lstStyle>
          <a:p>
            <a:r>
              <a:rPr lang="en-US"/>
              <a:t>Name of Presentation</a:t>
            </a:r>
            <a:endParaRPr lang="en-US" dirty="0"/>
          </a:p>
        </p:txBody>
      </p:sp>
      <p:sp>
        <p:nvSpPr>
          <p:cNvPr id="7" name="Slide Number Placeholder 6">
            <a:extLst>
              <a:ext uri="{FF2B5EF4-FFF2-40B4-BE49-F238E27FC236}">
                <a16:creationId xmlns:a16="http://schemas.microsoft.com/office/drawing/2014/main" id="{D6073026-3B46-1517-3256-4E51565E1FDA}"/>
              </a:ext>
            </a:extLst>
          </p:cNvPr>
          <p:cNvSpPr>
            <a:spLocks noGrp="1"/>
          </p:cNvSpPr>
          <p:nvPr>
            <p:ph type="sldNum" sz="quarter" idx="4"/>
          </p:nvPr>
        </p:nvSpPr>
        <p:spPr>
          <a:xfrm>
            <a:off x="10213848" y="6181344"/>
            <a:ext cx="640080" cy="365125"/>
          </a:xfrm>
          <a:prstGeom prst="rect">
            <a:avLst/>
          </a:prstGeom>
        </p:spPr>
        <p:txBody>
          <a:bodyPr vert="horz" lIns="91440" tIns="0" rIns="91440" bIns="0" rtlCol="0" anchor="b" anchorCtr="0"/>
          <a:lstStyle>
            <a:lvl1pPr algn="r">
              <a:defRPr sz="1200">
                <a:solidFill>
                  <a:schemeClr val="tx1">
                    <a:lumMod val="60000"/>
                    <a:lumOff val="40000"/>
                  </a:schemeClr>
                </a:solidFill>
              </a:defRPr>
            </a:lvl1pPr>
          </a:lstStyle>
          <a:p>
            <a:fld id="{2D3C04EB-3C21-1042-8481-06E83C0B3E7E}" type="slidenum">
              <a:rPr lang="en-US" smtClean="0"/>
              <a:pPr/>
              <a:t>‹#›</a:t>
            </a:fld>
            <a:endParaRPr lang="en-US"/>
          </a:p>
        </p:txBody>
      </p:sp>
      <p:pic>
        <p:nvPicPr>
          <p:cNvPr id="10" name="Graphic 9">
            <a:extLst>
              <a:ext uri="{FF2B5EF4-FFF2-40B4-BE49-F238E27FC236}">
                <a16:creationId xmlns:a16="http://schemas.microsoft.com/office/drawing/2014/main" id="{860E29A5-B705-307C-100D-F666213A8F79}"/>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027664" y="6045587"/>
            <a:ext cx="425075" cy="500881"/>
          </a:xfrm>
          <a:prstGeom prst="rect">
            <a:avLst/>
          </a:prstGeom>
        </p:spPr>
      </p:pic>
    </p:spTree>
    <p:extLst>
      <p:ext uri="{BB962C8B-B14F-4D97-AF65-F5344CB8AC3E}">
        <p14:creationId xmlns:p14="http://schemas.microsoft.com/office/powerpoint/2010/main" val="3327166393"/>
      </p:ext>
    </p:extLst>
  </p:cSld>
  <p:clrMap bg1="lt1" tx1="dk1" bg2="lt2" tx2="dk2" accent1="accent1" accent2="accent2" accent3="accent3" accent4="accent4" accent5="accent5" accent6="accent6" hlink="hlink" folHlink="folHlink"/>
  <p:sldLayoutIdLst>
    <p:sldLayoutId id="2147484069" r:id="rId1"/>
    <p:sldLayoutId id="2147484192" r:id="rId2"/>
    <p:sldLayoutId id="2147484195" r:id="rId3"/>
    <p:sldLayoutId id="2147484200" r:id="rId4"/>
    <p:sldLayoutId id="2147484201" r:id="rId5"/>
  </p:sldLayoutIdLst>
  <p:transition spd="med">
    <p:fade/>
  </p:transition>
  <p:hf hdr="0" ftr="0" dt="0"/>
  <p:txStyles>
    <p:titleStyle>
      <a:lvl1pPr algn="l" rtl="0" eaLnBrk="1" fontAlgn="base" hangingPunct="1">
        <a:lnSpc>
          <a:spcPct val="8000"/>
        </a:lnSpc>
        <a:spcBef>
          <a:spcPct val="0"/>
        </a:spcBef>
        <a:spcAft>
          <a:spcPct val="0"/>
        </a:spcAft>
        <a:defRPr sz="4400" b="1" kern="1200" cap="none" baseline="0">
          <a:solidFill>
            <a:schemeClr val="tx2"/>
          </a:solidFill>
          <a:latin typeface="Arial"/>
          <a:ea typeface="ＭＳ Ｐゴシック" panose="020B0600070205080204" pitchFamily="34" charset="-128"/>
          <a:cs typeface="+mj-cs"/>
        </a:defRPr>
      </a:lvl1pPr>
      <a:lvl2pPr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2pPr>
      <a:lvl3pPr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3pPr>
      <a:lvl4pPr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4pPr>
      <a:lvl5pPr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5pPr>
      <a:lvl6pPr marL="457200"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6pPr>
      <a:lvl7pPr marL="914400"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7pPr>
      <a:lvl8pPr marL="1371600"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8pPr>
      <a:lvl9pPr marL="1828800" algn="l" rtl="0" eaLnBrk="1" fontAlgn="base" hangingPunct="1">
        <a:spcBef>
          <a:spcPct val="0"/>
        </a:spcBef>
        <a:spcAft>
          <a:spcPct val="0"/>
        </a:spcAft>
        <a:defRPr sz="5000">
          <a:solidFill>
            <a:srgbClr val="06557E"/>
          </a:solidFill>
          <a:latin typeface="Arial" panose="020B0604020202020204" pitchFamily="34" charset="0"/>
          <a:ea typeface="ＭＳ Ｐゴシック" panose="020B0600070205080204" pitchFamily="34" charset="-128"/>
        </a:defRPr>
      </a:lvl9pPr>
    </p:titleStyle>
    <p:bodyStyle>
      <a:lvl1pPr marL="233363" indent="-233363" algn="l" rtl="0" eaLnBrk="1" fontAlgn="base" hangingPunct="1">
        <a:lnSpc>
          <a:spcPct val="100000"/>
        </a:lnSpc>
        <a:spcBef>
          <a:spcPts val="1000"/>
        </a:spcBef>
        <a:spcAft>
          <a:spcPct val="0"/>
        </a:spcAft>
        <a:buClr>
          <a:schemeClr val="tx2"/>
        </a:buClr>
        <a:buSzPct val="120000"/>
        <a:buFont typeface="System Font Regular"/>
        <a:buChar char="‣"/>
        <a:tabLst/>
        <a:defRPr sz="2400" kern="1200">
          <a:solidFill>
            <a:schemeClr val="tx1"/>
          </a:solidFill>
          <a:latin typeface="Arial"/>
          <a:ea typeface="ＭＳ Ｐゴシック" panose="020B0600070205080204" pitchFamily="34" charset="-128"/>
          <a:cs typeface="+mn-cs"/>
        </a:defRPr>
      </a:lvl1pPr>
      <a:lvl2pPr marL="576263" indent="-227013" algn="l" rtl="0" eaLnBrk="1" fontAlgn="base" hangingPunct="1">
        <a:lnSpc>
          <a:spcPct val="100000"/>
        </a:lnSpc>
        <a:spcBef>
          <a:spcPts val="1000"/>
        </a:spcBef>
        <a:spcAft>
          <a:spcPct val="0"/>
        </a:spcAft>
        <a:buClr>
          <a:schemeClr val="tx2"/>
        </a:buClr>
        <a:buSzPct val="120000"/>
        <a:buFont typeface="System Font Regular"/>
        <a:buChar char="‣"/>
        <a:tabLst/>
        <a:defRPr sz="2000" kern="1200">
          <a:solidFill>
            <a:schemeClr val="tx1"/>
          </a:solidFill>
          <a:latin typeface="Arial"/>
          <a:ea typeface="ＭＳ Ｐゴシック" panose="020B0600070205080204" pitchFamily="34" charset="-128"/>
          <a:cs typeface="+mn-cs"/>
        </a:defRPr>
      </a:lvl2pPr>
      <a:lvl3pPr marL="917575" indent="-231775" algn="l" rtl="0" eaLnBrk="1" fontAlgn="base" hangingPunct="1">
        <a:lnSpc>
          <a:spcPct val="100000"/>
        </a:lnSpc>
        <a:spcBef>
          <a:spcPts val="1000"/>
        </a:spcBef>
        <a:spcAft>
          <a:spcPct val="0"/>
        </a:spcAft>
        <a:buClr>
          <a:schemeClr val="tx2"/>
        </a:buClr>
        <a:buSzPct val="120000"/>
        <a:buFont typeface="System Font Regular"/>
        <a:buChar char="‣"/>
        <a:tabLst/>
        <a:defRPr sz="2000" kern="1200">
          <a:solidFill>
            <a:schemeClr val="tx1"/>
          </a:solidFill>
          <a:latin typeface="Arial"/>
          <a:ea typeface="ＭＳ Ｐゴシック" panose="020B0600070205080204" pitchFamily="34" charset="-128"/>
          <a:cs typeface="+mn-cs"/>
        </a:defRPr>
      </a:lvl3pPr>
      <a:lvl4pPr marL="1260475" indent="-225425" algn="l" rtl="0" eaLnBrk="1" fontAlgn="base" hangingPunct="1">
        <a:lnSpc>
          <a:spcPct val="100000"/>
        </a:lnSpc>
        <a:spcBef>
          <a:spcPts val="1000"/>
        </a:spcBef>
        <a:spcAft>
          <a:spcPct val="0"/>
        </a:spcAft>
        <a:buClr>
          <a:schemeClr val="tx2"/>
        </a:buClr>
        <a:buSzPct val="120000"/>
        <a:buFont typeface="System Font Regular"/>
        <a:buChar char="‣"/>
        <a:tabLst/>
        <a:defRPr sz="2000" kern="1200">
          <a:solidFill>
            <a:schemeClr val="tx1"/>
          </a:solidFill>
          <a:latin typeface="Arial"/>
          <a:ea typeface="ＭＳ Ｐゴシック" panose="020B0600070205080204" pitchFamily="34" charset="-128"/>
          <a:cs typeface="+mn-cs"/>
        </a:defRPr>
      </a:lvl4pPr>
      <a:lvl5pPr marL="1603375" indent="-231775" algn="l" rtl="0" eaLnBrk="1" fontAlgn="base" hangingPunct="1">
        <a:lnSpc>
          <a:spcPct val="100000"/>
        </a:lnSpc>
        <a:spcBef>
          <a:spcPts val="1000"/>
        </a:spcBef>
        <a:spcAft>
          <a:spcPct val="0"/>
        </a:spcAft>
        <a:buClr>
          <a:schemeClr val="tx2"/>
        </a:buClr>
        <a:buSzPct val="120000"/>
        <a:buFont typeface="System Font Regular"/>
        <a:buChar char="‣"/>
        <a:tabLst/>
        <a:defRPr sz="2000" kern="1200">
          <a:solidFill>
            <a:schemeClr val="tx1"/>
          </a:solidFill>
          <a:latin typeface="Arial"/>
          <a:ea typeface="ＭＳ Ｐゴシック" panose="020B0600070205080204" pitchFamily="34" charset="-128"/>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04" userDrawn="1">
          <p15:clr>
            <a:srgbClr val="F26B43"/>
          </p15:clr>
        </p15:guide>
        <p15:guide id="2" pos="528" userDrawn="1">
          <p15:clr>
            <a:srgbClr val="F26B43"/>
          </p15:clr>
        </p15:guide>
        <p15:guide id="3" pos="7152" userDrawn="1">
          <p15:clr>
            <a:srgbClr val="F26B43"/>
          </p15:clr>
        </p15:guide>
        <p15:guide id="4" orient="horz" pos="3888" userDrawn="1">
          <p15:clr>
            <a:srgbClr val="F26B43"/>
          </p15:clr>
        </p15:guide>
        <p15:guide id="5" orient="horz" pos="288" userDrawn="1">
          <p15:clr>
            <a:srgbClr val="F26B43"/>
          </p15:clr>
        </p15:guide>
        <p15:guide id="6" orient="horz" pos="936" userDrawn="1">
          <p15:clr>
            <a:srgbClr val="F26B43"/>
          </p15:clr>
        </p15:guide>
        <p15:guide id="7" orient="horz" pos="105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DF0F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19F131-9DA8-5B45-93E6-0B291064B6BA}"/>
              </a:ext>
            </a:extLst>
          </p:cNvPr>
          <p:cNvSpPr>
            <a:spLocks noGrp="1"/>
          </p:cNvSpPr>
          <p:nvPr>
            <p:ph type="title"/>
          </p:nvPr>
        </p:nvSpPr>
        <p:spPr>
          <a:xfrm>
            <a:off x="838200" y="457200"/>
            <a:ext cx="10515600" cy="1463040"/>
          </a:xfrm>
          <a:prstGeom prst="rect">
            <a:avLst/>
          </a:prstGeom>
        </p:spPr>
        <p:txBody>
          <a:bodyPr vert="horz" lIns="91440" tIns="45720" rIns="91440" bIns="0" rtlCol="0" anchor="b">
            <a:normAutofit/>
          </a:bodyPr>
          <a:lstStyle/>
          <a:p>
            <a:r>
              <a:rPr lang="en-US"/>
              <a:t>Click to edit Master title style</a:t>
            </a:r>
          </a:p>
        </p:txBody>
      </p:sp>
      <p:sp>
        <p:nvSpPr>
          <p:cNvPr id="4" name="Text Placeholder 3">
            <a:extLst>
              <a:ext uri="{FF2B5EF4-FFF2-40B4-BE49-F238E27FC236}">
                <a16:creationId xmlns:a16="http://schemas.microsoft.com/office/drawing/2014/main" id="{80C4E2D3-24A6-D640-A50F-23B64E0B1D86}"/>
              </a:ext>
            </a:extLst>
          </p:cNvPr>
          <p:cNvSpPr>
            <a:spLocks noGrp="1"/>
          </p:cNvSpPr>
          <p:nvPr>
            <p:ph type="body" idx="1"/>
          </p:nvPr>
        </p:nvSpPr>
        <p:spPr>
          <a:xfrm>
            <a:off x="838200" y="1920240"/>
            <a:ext cx="10515600" cy="4256723"/>
          </a:xfrm>
          <a:prstGeom prst="rect">
            <a:avLst/>
          </a:prstGeom>
        </p:spPr>
        <p:txBody>
          <a:bodyPr vert="horz" lIns="91440" tIns="457200" rIns="91440" bIns="9144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6169481"/>
      </p:ext>
    </p:extLst>
  </p:cSld>
  <p:clrMap bg1="lt1" tx1="dk1" bg2="lt2" tx2="dk2" accent1="accent1" accent2="accent2" accent3="accent3" accent4="accent4" accent5="accent5" accent6="accent6" hlink="hlink" folHlink="folHlink"/>
  <p:sldLayoutIdLst>
    <p:sldLayoutId id="2147484088" r:id="rId1"/>
    <p:sldLayoutId id="2147484204" r:id="rId2"/>
  </p:sldLayoutIdLst>
  <p:transition spd="med">
    <p:fade/>
  </p:transition>
  <p:hf hdr="0" ftr="0" dt="0"/>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tx2"/>
        </a:buClr>
        <a:buSzPct val="120000"/>
        <a:buFont typeface="Arial" panose="020B0604020202020204" pitchFamily="34" charset="0"/>
        <a:buChar char="‣"/>
        <a:defRPr sz="2800" kern="1200">
          <a:solidFill>
            <a:schemeClr val="tx1"/>
          </a:solidFill>
          <a:latin typeface="+mn-lt"/>
          <a:ea typeface="+mn-ea"/>
          <a:cs typeface="+mn-cs"/>
        </a:defRPr>
      </a:lvl1pPr>
      <a:lvl2pPr marL="581025" indent="-222250" algn="l" defTabSz="914400" rtl="0" eaLnBrk="1" latinLnBrk="0" hangingPunct="1">
        <a:lnSpc>
          <a:spcPct val="100000"/>
        </a:lnSpc>
        <a:spcBef>
          <a:spcPts val="1000"/>
        </a:spcBef>
        <a:buClr>
          <a:schemeClr val="tx2"/>
        </a:buClr>
        <a:buSzPct val="120000"/>
        <a:buFont typeface="Arial" panose="020B0604020202020204" pitchFamily="34" charset="0"/>
        <a:buChar char="‣"/>
        <a:tabLst/>
        <a:defRPr sz="2400" kern="1200">
          <a:solidFill>
            <a:schemeClr val="tx1"/>
          </a:solidFill>
          <a:latin typeface="+mn-lt"/>
          <a:ea typeface="+mn-ea"/>
          <a:cs typeface="+mn-cs"/>
        </a:defRPr>
      </a:lvl2pPr>
      <a:lvl3pPr marL="920750" indent="-222250" algn="l" defTabSz="914400" rtl="0" eaLnBrk="1" latinLnBrk="0" hangingPunct="1">
        <a:lnSpc>
          <a:spcPct val="100000"/>
        </a:lnSpc>
        <a:spcBef>
          <a:spcPts val="1000"/>
        </a:spcBef>
        <a:buClr>
          <a:schemeClr val="tx2"/>
        </a:buClr>
        <a:buSzPct val="120000"/>
        <a:buFont typeface="Arial" panose="020B0604020202020204" pitchFamily="34" charset="0"/>
        <a:buChar char="‣"/>
        <a:tabLst/>
        <a:defRPr sz="2400" kern="1200">
          <a:solidFill>
            <a:schemeClr val="tx1"/>
          </a:solidFill>
          <a:latin typeface="+mn-lt"/>
          <a:ea typeface="+mn-ea"/>
          <a:cs typeface="+mn-cs"/>
        </a:defRPr>
      </a:lvl3pPr>
      <a:lvl4pPr marL="1258888" indent="-254000" algn="l" defTabSz="914400" rtl="0" eaLnBrk="1" latinLnBrk="0" hangingPunct="1">
        <a:lnSpc>
          <a:spcPct val="100000"/>
        </a:lnSpc>
        <a:spcBef>
          <a:spcPts val="1000"/>
        </a:spcBef>
        <a:buClr>
          <a:schemeClr val="tx2"/>
        </a:buClr>
        <a:buSzPct val="120000"/>
        <a:buFont typeface="Arial" panose="020B0604020202020204" pitchFamily="34" charset="0"/>
        <a:buChar char="‣"/>
        <a:tabLst/>
        <a:defRPr sz="2400" kern="1200">
          <a:solidFill>
            <a:schemeClr val="tx1"/>
          </a:solidFill>
          <a:latin typeface="+mn-lt"/>
          <a:ea typeface="+mn-ea"/>
          <a:cs typeface="+mn-cs"/>
        </a:defRPr>
      </a:lvl4pPr>
      <a:lvl5pPr marL="1608138" indent="-254000" algn="l" defTabSz="914400" rtl="0" eaLnBrk="1" latinLnBrk="0" hangingPunct="1">
        <a:lnSpc>
          <a:spcPct val="100000"/>
        </a:lnSpc>
        <a:spcBef>
          <a:spcPts val="1000"/>
        </a:spcBef>
        <a:buClr>
          <a:schemeClr val="tx2"/>
        </a:buClr>
        <a:buSzPct val="120000"/>
        <a:buFont typeface="Arial" panose="020B0604020202020204" pitchFamily="34" charset="0"/>
        <a:buChar char="‣"/>
        <a:tabLst/>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152" userDrawn="1">
          <p15:clr>
            <a:srgbClr val="F26B43"/>
          </p15:clr>
        </p15:guide>
        <p15:guide id="2" orient="horz" pos="3912" userDrawn="1">
          <p15:clr>
            <a:srgbClr val="F26B43"/>
          </p15:clr>
        </p15:guide>
        <p15:guide id="3" orient="horz" pos="168" userDrawn="1">
          <p15:clr>
            <a:srgbClr val="F26B43"/>
          </p15:clr>
        </p15:guide>
        <p15:guide id="4" pos="528" userDrawn="1">
          <p15:clr>
            <a:srgbClr val="F26B43"/>
          </p15:clr>
        </p15:guide>
        <p15:guide id="5" orient="horz" pos="936" userDrawn="1">
          <p15:clr>
            <a:srgbClr val="F26B43"/>
          </p15:clr>
        </p15:guide>
        <p15:guide id="6" orient="horz" pos="105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www.dof.ca.gov/" TargetMode="External"/><Relationship Id="rId7" Type="http://schemas.openxmlformats.org/officeDocument/2006/relationships/hyperlink" Target="https://dq.cde.ca.gov/dataquest/" TargetMode="External"/><Relationship Id="rId2" Type="http://schemas.openxmlformats.org/officeDocument/2006/relationships/hyperlink" Target="https://www.csba.org/en/GovernanceAndPolicyResources/BudgetResources#gsc.tab=0" TargetMode="External"/><Relationship Id="rId1" Type="http://schemas.openxmlformats.org/officeDocument/2006/relationships/slideLayout" Target="../slideLayouts/slideLayout11.xml"/><Relationship Id="rId6" Type="http://schemas.openxmlformats.org/officeDocument/2006/relationships/hyperlink" Target="http://www.senate.ca.gov/" TargetMode="External"/><Relationship Id="rId5" Type="http://schemas.openxmlformats.org/officeDocument/2006/relationships/hyperlink" Target="http://www.assembly.ca.gov/" TargetMode="External"/><Relationship Id="rId4" Type="http://schemas.openxmlformats.org/officeDocument/2006/relationships/hyperlink" Target="http://www.lao.ca.gov/"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AF525-81EB-D97D-4E9D-7C43AC407B29}"/>
              </a:ext>
            </a:extLst>
          </p:cNvPr>
          <p:cNvSpPr>
            <a:spLocks noGrp="1"/>
          </p:cNvSpPr>
          <p:nvPr>
            <p:ph type="title"/>
          </p:nvPr>
        </p:nvSpPr>
        <p:spPr>
          <a:xfrm>
            <a:off x="1295400" y="1733384"/>
            <a:ext cx="9601200" cy="2286000"/>
          </a:xfrm>
        </p:spPr>
        <p:txBody>
          <a:bodyPr>
            <a:normAutofit fontScale="90000"/>
          </a:bodyPr>
          <a:lstStyle/>
          <a:p>
            <a:pPr>
              <a:spcBef>
                <a:spcPts val="2400"/>
              </a:spcBef>
              <a:spcAft>
                <a:spcPts val="1200"/>
              </a:spcAft>
            </a:pPr>
            <a:r>
              <a:rPr lang="en-US" dirty="0"/>
              <a:t>2025-2026 LEA Budgeting Template</a:t>
            </a:r>
            <a:br>
              <a:rPr lang="en-US" dirty="0"/>
            </a:br>
            <a:br>
              <a:rPr lang="en-US" sz="3600" b="0" i="1" dirty="0"/>
            </a:br>
            <a:endParaRPr lang="en-US" sz="4400" b="0" i="1" dirty="0"/>
          </a:p>
        </p:txBody>
      </p:sp>
      <p:sp>
        <p:nvSpPr>
          <p:cNvPr id="3" name="TextBox 2">
            <a:extLst>
              <a:ext uri="{FF2B5EF4-FFF2-40B4-BE49-F238E27FC236}">
                <a16:creationId xmlns:a16="http://schemas.microsoft.com/office/drawing/2014/main" id="{4798151B-28D8-3609-66CF-D5E76F3D054D}"/>
              </a:ext>
            </a:extLst>
          </p:cNvPr>
          <p:cNvSpPr txBox="1"/>
          <p:nvPr/>
        </p:nvSpPr>
        <p:spPr>
          <a:xfrm>
            <a:off x="3771254" y="4240009"/>
            <a:ext cx="4649492" cy="307777"/>
          </a:xfrm>
          <a:prstGeom prst="rect">
            <a:avLst/>
          </a:prstGeom>
          <a:noFill/>
        </p:spPr>
        <p:txBody>
          <a:bodyPr wrap="square" rtlCol="0">
            <a:spAutoFit/>
          </a:bodyPr>
          <a:lstStyle/>
          <a:p>
            <a:pPr algn="ctr"/>
            <a:r>
              <a:rPr lang="en-US" sz="1400" spc="100" dirty="0">
                <a:solidFill>
                  <a:schemeClr val="bg2"/>
                </a:solidFill>
              </a:rPr>
              <a:t>A TEMPLATE FOR CSBA MEMBERS</a:t>
            </a:r>
          </a:p>
        </p:txBody>
      </p:sp>
    </p:spTree>
    <p:extLst>
      <p:ext uri="{BB962C8B-B14F-4D97-AF65-F5344CB8AC3E}">
        <p14:creationId xmlns:p14="http://schemas.microsoft.com/office/powerpoint/2010/main" val="3077752440"/>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1A9FB9-4B1A-E8FD-C7C2-157976176938}"/>
              </a:ext>
            </a:extLst>
          </p:cNvPr>
          <p:cNvSpPr>
            <a:spLocks noGrp="1"/>
          </p:cNvSpPr>
          <p:nvPr>
            <p:ph type="title"/>
          </p:nvPr>
        </p:nvSpPr>
        <p:spPr/>
        <p:txBody>
          <a:bodyPr/>
          <a:lstStyle/>
          <a:p>
            <a:r>
              <a:rPr lang="en-US" dirty="0"/>
              <a:t>Cost of Living Adjustments (COLA)</a:t>
            </a:r>
          </a:p>
        </p:txBody>
      </p:sp>
      <p:graphicFrame>
        <p:nvGraphicFramePr>
          <p:cNvPr id="6" name="Content Placeholder 5">
            <a:extLst>
              <a:ext uri="{FF2B5EF4-FFF2-40B4-BE49-F238E27FC236}">
                <a16:creationId xmlns:a16="http://schemas.microsoft.com/office/drawing/2014/main" id="{01CF3641-C85C-BEA9-38EB-FD58AE0D11C4}"/>
              </a:ext>
            </a:extLst>
          </p:cNvPr>
          <p:cNvGraphicFramePr>
            <a:graphicFrameLocks noGrp="1"/>
          </p:cNvGraphicFramePr>
          <p:nvPr>
            <p:ph sz="quarter" idx="10"/>
            <p:extLst>
              <p:ext uri="{D42A27DB-BD31-4B8C-83A1-F6EECF244321}">
                <p14:modId xmlns:p14="http://schemas.microsoft.com/office/powerpoint/2010/main" val="618026835"/>
              </p:ext>
            </p:extLst>
          </p:nvPr>
        </p:nvGraphicFramePr>
        <p:xfrm>
          <a:off x="769121" y="1828800"/>
          <a:ext cx="10254954" cy="4213080"/>
        </p:xfrm>
        <a:graphic>
          <a:graphicData uri="http://schemas.openxmlformats.org/drawingml/2006/table">
            <a:tbl>
              <a:tblPr firstRow="1" firstCol="1" bandRow="1">
                <a:tableStyleId>{5C22544A-7EE6-4342-B048-85BDC9FD1C3A}</a:tableStyleId>
              </a:tblPr>
              <a:tblGrid>
                <a:gridCol w="1820255">
                  <a:extLst>
                    <a:ext uri="{9D8B030D-6E8A-4147-A177-3AD203B41FA5}">
                      <a16:colId xmlns:a16="http://schemas.microsoft.com/office/drawing/2014/main" val="3772620480"/>
                    </a:ext>
                  </a:extLst>
                </a:gridCol>
                <a:gridCol w="8434699">
                  <a:extLst>
                    <a:ext uri="{9D8B030D-6E8A-4147-A177-3AD203B41FA5}">
                      <a16:colId xmlns:a16="http://schemas.microsoft.com/office/drawing/2014/main" val="976653446"/>
                    </a:ext>
                  </a:extLst>
                </a:gridCol>
              </a:tblGrid>
              <a:tr h="468120">
                <a:tc>
                  <a:txBody>
                    <a:bodyPr/>
                    <a:lstStyle/>
                    <a:p>
                      <a:pPr marL="0" marR="0" algn="ctr">
                        <a:buNone/>
                      </a:pPr>
                      <a:r>
                        <a:rPr lang="en-US" sz="2000" dirty="0">
                          <a:effectLst/>
                        </a:rPr>
                        <a:t>Year</a:t>
                      </a:r>
                      <a:endParaRPr lang="en-US" sz="24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marL="0" marR="0" algn="ctr">
                        <a:buNone/>
                      </a:pPr>
                      <a:r>
                        <a:rPr lang="en-US" sz="2000" dirty="0">
                          <a:effectLst/>
                        </a:rPr>
                        <a:t>Rate</a:t>
                      </a:r>
                      <a:endParaRPr lang="en-US" sz="24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extLst>
                  <a:ext uri="{0D108BD9-81ED-4DB2-BD59-A6C34878D82A}">
                    <a16:rowId xmlns:a16="http://schemas.microsoft.com/office/drawing/2014/main" val="4157633908"/>
                  </a:ext>
                </a:extLst>
              </a:tr>
              <a:tr h="468120">
                <a:tc>
                  <a:txBody>
                    <a:bodyPr/>
                    <a:lstStyle/>
                    <a:p>
                      <a:pPr marL="0" marR="0" algn="ctr">
                        <a:buNone/>
                      </a:pPr>
                      <a:r>
                        <a:rPr lang="en-US" sz="2000" dirty="0">
                          <a:effectLst/>
                          <a:latin typeface="Aptos" panose="020B0004020202020204" pitchFamily="34" charset="0"/>
                          <a:ea typeface="Aptos" panose="020B0004020202020204" pitchFamily="34" charset="0"/>
                          <a:cs typeface="Aptos" panose="020B0004020202020204" pitchFamily="34" charset="0"/>
                        </a:rPr>
                        <a:t>2019-20</a:t>
                      </a:r>
                    </a:p>
                  </a:txBody>
                  <a:tcPr marL="68580" marR="68580" marT="0" marB="0" anchor="ctr"/>
                </a:tc>
                <a:tc>
                  <a:txBody>
                    <a:bodyPr/>
                    <a:lstStyle/>
                    <a:p>
                      <a:pPr marL="0" marR="0" algn="l">
                        <a:buNone/>
                      </a:pPr>
                      <a:r>
                        <a:rPr lang="en-US" sz="2000" dirty="0">
                          <a:effectLst/>
                          <a:latin typeface="Aptos" panose="020B0004020202020204" pitchFamily="34" charset="0"/>
                          <a:ea typeface="Aptos" panose="020B0004020202020204" pitchFamily="34" charset="0"/>
                          <a:cs typeface="Aptos" panose="020B0004020202020204" pitchFamily="34" charset="0"/>
                        </a:rPr>
                        <a:t>3.26</a:t>
                      </a:r>
                    </a:p>
                  </a:txBody>
                  <a:tcPr marL="68580" marR="68580" marT="0" marB="0" anchor="ctr"/>
                </a:tc>
                <a:extLst>
                  <a:ext uri="{0D108BD9-81ED-4DB2-BD59-A6C34878D82A}">
                    <a16:rowId xmlns:a16="http://schemas.microsoft.com/office/drawing/2014/main" val="3201638108"/>
                  </a:ext>
                </a:extLst>
              </a:tr>
              <a:tr h="468120">
                <a:tc>
                  <a:txBody>
                    <a:bodyPr/>
                    <a:lstStyle/>
                    <a:p>
                      <a:pPr marL="0" marR="0" algn="ctr">
                        <a:buNone/>
                      </a:pPr>
                      <a:r>
                        <a:rPr lang="en-US" sz="2000" dirty="0">
                          <a:effectLst/>
                        </a:rPr>
                        <a:t>2020-21</a:t>
                      </a:r>
                      <a:endParaRPr lang="en-US" sz="24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marL="0" marR="0" algn="l">
                        <a:buNone/>
                      </a:pPr>
                      <a:r>
                        <a:rPr lang="en-US" sz="2000" dirty="0">
                          <a:effectLst/>
                        </a:rPr>
                        <a:t>2.31 (suspended)</a:t>
                      </a:r>
                      <a:endParaRPr lang="en-US" sz="24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extLst>
                  <a:ext uri="{0D108BD9-81ED-4DB2-BD59-A6C34878D82A}">
                    <a16:rowId xmlns:a16="http://schemas.microsoft.com/office/drawing/2014/main" val="1057429869"/>
                  </a:ext>
                </a:extLst>
              </a:tr>
              <a:tr h="468120">
                <a:tc>
                  <a:txBody>
                    <a:bodyPr/>
                    <a:lstStyle/>
                    <a:p>
                      <a:pPr marL="0" marR="0" algn="ctr">
                        <a:buNone/>
                      </a:pPr>
                      <a:r>
                        <a:rPr lang="en-US" sz="2000" dirty="0">
                          <a:effectLst/>
                        </a:rPr>
                        <a:t>2021-22</a:t>
                      </a:r>
                      <a:endParaRPr lang="en-US" sz="24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marL="0" marR="0" algn="l">
                        <a:buNone/>
                      </a:pPr>
                      <a:r>
                        <a:rPr lang="en-US" sz="2000" dirty="0">
                          <a:effectLst/>
                        </a:rPr>
                        <a:t>1.70 (applied as 4.05 to account for 20-21)</a:t>
                      </a:r>
                      <a:endParaRPr lang="en-US" sz="24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extLst>
                  <a:ext uri="{0D108BD9-81ED-4DB2-BD59-A6C34878D82A}">
                    <a16:rowId xmlns:a16="http://schemas.microsoft.com/office/drawing/2014/main" val="1486286698"/>
                  </a:ext>
                </a:extLst>
              </a:tr>
              <a:tr h="468120">
                <a:tc>
                  <a:txBody>
                    <a:bodyPr/>
                    <a:lstStyle/>
                    <a:p>
                      <a:pPr marL="0" marR="0" algn="ctr">
                        <a:buNone/>
                      </a:pPr>
                      <a:r>
                        <a:rPr lang="en-US" sz="2000" dirty="0">
                          <a:effectLst/>
                        </a:rPr>
                        <a:t>2022-23</a:t>
                      </a:r>
                      <a:endParaRPr lang="en-US" sz="24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marL="0" marR="0" algn="l">
                        <a:buNone/>
                      </a:pPr>
                      <a:r>
                        <a:rPr lang="en-US" sz="2000" dirty="0">
                          <a:effectLst/>
                        </a:rPr>
                        <a:t>6.56</a:t>
                      </a:r>
                      <a:endParaRPr lang="en-US" sz="24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extLst>
                  <a:ext uri="{0D108BD9-81ED-4DB2-BD59-A6C34878D82A}">
                    <a16:rowId xmlns:a16="http://schemas.microsoft.com/office/drawing/2014/main" val="2114184666"/>
                  </a:ext>
                </a:extLst>
              </a:tr>
              <a:tr h="468120">
                <a:tc>
                  <a:txBody>
                    <a:bodyPr/>
                    <a:lstStyle/>
                    <a:p>
                      <a:pPr marL="0" marR="0" algn="ctr">
                        <a:buNone/>
                      </a:pPr>
                      <a:r>
                        <a:rPr lang="en-US" sz="2000" dirty="0">
                          <a:effectLst/>
                        </a:rPr>
                        <a:t>2023-24</a:t>
                      </a:r>
                      <a:endParaRPr lang="en-US" sz="24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marL="0" marR="0" algn="l">
                        <a:buNone/>
                      </a:pPr>
                      <a:r>
                        <a:rPr lang="en-US" sz="2000" dirty="0">
                          <a:effectLst/>
                        </a:rPr>
                        <a:t>8.22</a:t>
                      </a:r>
                      <a:endParaRPr lang="en-US" sz="24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extLst>
                  <a:ext uri="{0D108BD9-81ED-4DB2-BD59-A6C34878D82A}">
                    <a16:rowId xmlns:a16="http://schemas.microsoft.com/office/drawing/2014/main" val="1656799840"/>
                  </a:ext>
                </a:extLst>
              </a:tr>
              <a:tr h="468120">
                <a:tc>
                  <a:txBody>
                    <a:bodyPr/>
                    <a:lstStyle/>
                    <a:p>
                      <a:pPr marL="0" marR="0" algn="ctr">
                        <a:buNone/>
                      </a:pPr>
                      <a:r>
                        <a:rPr lang="en-US" sz="2000" dirty="0">
                          <a:effectLst/>
                        </a:rPr>
                        <a:t>2024-25</a:t>
                      </a:r>
                      <a:endParaRPr lang="en-US" sz="24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marL="0" marR="0" algn="l">
                        <a:buNone/>
                      </a:pPr>
                      <a:r>
                        <a:rPr lang="en-US" sz="2000" dirty="0">
                          <a:effectLst/>
                        </a:rPr>
                        <a:t>1.07</a:t>
                      </a:r>
                      <a:endParaRPr lang="en-US" sz="24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extLst>
                  <a:ext uri="{0D108BD9-81ED-4DB2-BD59-A6C34878D82A}">
                    <a16:rowId xmlns:a16="http://schemas.microsoft.com/office/drawing/2014/main" val="1318924559"/>
                  </a:ext>
                </a:extLst>
              </a:tr>
              <a:tr h="468120">
                <a:tc>
                  <a:txBody>
                    <a:bodyPr/>
                    <a:lstStyle/>
                    <a:p>
                      <a:pPr marL="0" marR="0" algn="ctr">
                        <a:buNone/>
                      </a:pPr>
                      <a:r>
                        <a:rPr lang="en-US" sz="2000" dirty="0">
                          <a:effectLst/>
                        </a:rPr>
                        <a:t>2025-26</a:t>
                      </a:r>
                      <a:endParaRPr lang="en-US" sz="24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marL="0" marR="0" algn="l">
                        <a:buNone/>
                      </a:pPr>
                      <a:r>
                        <a:rPr lang="en-US" sz="2000" dirty="0">
                          <a:effectLst/>
                        </a:rPr>
                        <a:t>2.30</a:t>
                      </a:r>
                      <a:endParaRPr lang="en-US" sz="24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extLst>
                  <a:ext uri="{0D108BD9-81ED-4DB2-BD59-A6C34878D82A}">
                    <a16:rowId xmlns:a16="http://schemas.microsoft.com/office/drawing/2014/main" val="1794769678"/>
                  </a:ext>
                </a:extLst>
              </a:tr>
              <a:tr h="468120">
                <a:tc>
                  <a:txBody>
                    <a:bodyPr/>
                    <a:lstStyle/>
                    <a:p>
                      <a:pPr marL="0" marR="0" algn="ctr">
                        <a:buNone/>
                      </a:pPr>
                      <a:r>
                        <a:rPr lang="en-US" sz="2000" dirty="0">
                          <a:effectLst/>
                        </a:rPr>
                        <a:t>2026-27</a:t>
                      </a:r>
                      <a:endParaRPr lang="en-US" sz="24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marL="0" marR="0" algn="l">
                        <a:buNone/>
                      </a:pPr>
                      <a:r>
                        <a:rPr lang="en-US" sz="2000" dirty="0">
                          <a:effectLst/>
                        </a:rPr>
                        <a:t>3.02 (estimated)</a:t>
                      </a:r>
                      <a:endParaRPr lang="en-US" sz="24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extLst>
                  <a:ext uri="{0D108BD9-81ED-4DB2-BD59-A6C34878D82A}">
                    <a16:rowId xmlns:a16="http://schemas.microsoft.com/office/drawing/2014/main" val="2260000160"/>
                  </a:ext>
                </a:extLst>
              </a:tr>
            </a:tbl>
          </a:graphicData>
        </a:graphic>
      </p:graphicFrame>
    </p:spTree>
    <p:extLst>
      <p:ext uri="{BB962C8B-B14F-4D97-AF65-F5344CB8AC3E}">
        <p14:creationId xmlns:p14="http://schemas.microsoft.com/office/powerpoint/2010/main" val="3153857305"/>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23F19-8710-5724-60EF-D78940B94121}"/>
              </a:ext>
            </a:extLst>
          </p:cNvPr>
          <p:cNvSpPr>
            <a:spLocks noGrp="1"/>
          </p:cNvSpPr>
          <p:nvPr>
            <p:ph type="title"/>
          </p:nvPr>
        </p:nvSpPr>
        <p:spPr>
          <a:xfrm>
            <a:off x="753979" y="0"/>
            <a:ext cx="10515600" cy="1463040"/>
          </a:xfrm>
        </p:spPr>
        <p:txBody>
          <a:bodyPr lIns="0" rIns="0"/>
          <a:lstStyle/>
          <a:p>
            <a:r>
              <a:rPr lang="en-US" dirty="0"/>
              <a:t>[Your LEA’s budget/projections]</a:t>
            </a:r>
          </a:p>
        </p:txBody>
      </p:sp>
      <p:sp>
        <p:nvSpPr>
          <p:cNvPr id="4" name="Content Placeholder 3">
            <a:extLst>
              <a:ext uri="{FF2B5EF4-FFF2-40B4-BE49-F238E27FC236}">
                <a16:creationId xmlns:a16="http://schemas.microsoft.com/office/drawing/2014/main" id="{76788DCC-6F95-05E7-50B7-668214FDE81C}"/>
              </a:ext>
            </a:extLst>
          </p:cNvPr>
          <p:cNvSpPr>
            <a:spLocks noGrp="1"/>
          </p:cNvSpPr>
          <p:nvPr>
            <p:ph sz="quarter" idx="10"/>
          </p:nvPr>
        </p:nvSpPr>
        <p:spPr>
          <a:xfrm>
            <a:off x="838200" y="1648326"/>
            <a:ext cx="10515600" cy="4348163"/>
          </a:xfrm>
        </p:spPr>
        <p:txBody>
          <a:bodyPr/>
          <a:lstStyle/>
          <a:p>
            <a:endParaRPr lang="en-US"/>
          </a:p>
        </p:txBody>
      </p:sp>
    </p:spTree>
    <p:extLst>
      <p:ext uri="{BB962C8B-B14F-4D97-AF65-F5344CB8AC3E}">
        <p14:creationId xmlns:p14="http://schemas.microsoft.com/office/powerpoint/2010/main" val="93896168"/>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AC3F2-AAF6-8B8C-8E15-8B12A972C4E1}"/>
              </a:ext>
            </a:extLst>
          </p:cNvPr>
          <p:cNvSpPr>
            <a:spLocks noGrp="1"/>
          </p:cNvSpPr>
          <p:nvPr>
            <p:ph type="title"/>
          </p:nvPr>
        </p:nvSpPr>
        <p:spPr>
          <a:xfrm>
            <a:off x="787400" y="-144379"/>
            <a:ext cx="10515600" cy="1463040"/>
          </a:xfrm>
        </p:spPr>
        <p:txBody>
          <a:bodyPr lIns="0" rIns="0"/>
          <a:lstStyle/>
          <a:p>
            <a:r>
              <a:rPr lang="en-US" dirty="0"/>
              <a:t>California Statewide Enrollment </a:t>
            </a:r>
          </a:p>
        </p:txBody>
      </p:sp>
      <p:sp>
        <p:nvSpPr>
          <p:cNvPr id="3" name="Content Placeholder 2">
            <a:extLst>
              <a:ext uri="{FF2B5EF4-FFF2-40B4-BE49-F238E27FC236}">
                <a16:creationId xmlns:a16="http://schemas.microsoft.com/office/drawing/2014/main" id="{83BF64CC-44BC-38FC-C0E8-3A498236994F}"/>
              </a:ext>
            </a:extLst>
          </p:cNvPr>
          <p:cNvSpPr>
            <a:spLocks noGrp="1"/>
          </p:cNvSpPr>
          <p:nvPr>
            <p:ph sz="quarter" idx="10"/>
          </p:nvPr>
        </p:nvSpPr>
        <p:spPr>
          <a:xfrm>
            <a:off x="512748" y="1624519"/>
            <a:ext cx="5127476" cy="4759569"/>
          </a:xfrm>
        </p:spPr>
        <p:txBody>
          <a:bodyPr tIns="0">
            <a:normAutofit/>
          </a:bodyPr>
          <a:lstStyle/>
          <a:p>
            <a:pPr>
              <a:buFont typeface="Arial" panose="020B0604020202020204" pitchFamily="34" charset="0"/>
              <a:buChar char="•"/>
            </a:pPr>
            <a:r>
              <a:rPr lang="en-US" dirty="0"/>
              <a:t>Enrollment is down 6.5% from </a:t>
            </a:r>
            <a:br>
              <a:rPr lang="en-US" dirty="0"/>
            </a:br>
            <a:r>
              <a:rPr lang="en-US" dirty="0"/>
              <a:t>2016-17</a:t>
            </a:r>
          </a:p>
          <a:p>
            <a:pPr>
              <a:buFont typeface="Arial" panose="020B0604020202020204" pitchFamily="34" charset="0"/>
              <a:buChar char="•"/>
            </a:pPr>
            <a:r>
              <a:rPr lang="en-US" dirty="0"/>
              <a:t>Down 0.5% from 2023-2024</a:t>
            </a:r>
          </a:p>
          <a:p>
            <a:pPr>
              <a:buFont typeface="Arial" panose="020B0604020202020204" pitchFamily="34" charset="0"/>
              <a:buChar char="•"/>
            </a:pPr>
            <a:r>
              <a:rPr lang="en-US" dirty="0"/>
              <a:t>Declining enrollment can have significant implications for district budgets that can result in cuts to:</a:t>
            </a:r>
          </a:p>
          <a:p>
            <a:pPr lvl="1">
              <a:buFont typeface="Arial" panose="020B0604020202020204" pitchFamily="34" charset="0"/>
              <a:buChar char="•"/>
            </a:pPr>
            <a:r>
              <a:rPr lang="en-US" dirty="0"/>
              <a:t>Programming</a:t>
            </a:r>
          </a:p>
          <a:p>
            <a:pPr lvl="1">
              <a:buFont typeface="Arial" panose="020B0604020202020204" pitchFamily="34" charset="0"/>
              <a:buChar char="•"/>
            </a:pPr>
            <a:r>
              <a:rPr lang="en-US" dirty="0"/>
              <a:t>Operations</a:t>
            </a:r>
          </a:p>
          <a:p>
            <a:pPr lvl="1">
              <a:buFont typeface="Arial" panose="020B0604020202020204" pitchFamily="34" charset="0"/>
              <a:buChar char="•"/>
            </a:pPr>
            <a:r>
              <a:rPr lang="en-US" dirty="0"/>
              <a:t>Staff</a:t>
            </a:r>
          </a:p>
          <a:p>
            <a:pPr lvl="1">
              <a:buFont typeface="Arial" panose="020B0604020202020204" pitchFamily="34" charset="0"/>
              <a:buChar char="•"/>
            </a:pPr>
            <a:r>
              <a:rPr lang="en-US" dirty="0"/>
              <a:t>School closures and consolidations</a:t>
            </a:r>
          </a:p>
        </p:txBody>
      </p:sp>
      <p:graphicFrame>
        <p:nvGraphicFramePr>
          <p:cNvPr id="8" name="Chart 7">
            <a:extLst>
              <a:ext uri="{FF2B5EF4-FFF2-40B4-BE49-F238E27FC236}">
                <a16:creationId xmlns:a16="http://schemas.microsoft.com/office/drawing/2014/main" id="{13A21EC3-613B-D49B-A649-E0615A45E231}"/>
              </a:ext>
            </a:extLst>
          </p:cNvPr>
          <p:cNvGraphicFramePr>
            <a:graphicFrameLocks/>
          </p:cNvGraphicFramePr>
          <p:nvPr>
            <p:extLst>
              <p:ext uri="{D42A27DB-BD31-4B8C-83A1-F6EECF244321}">
                <p14:modId xmlns:p14="http://schemas.microsoft.com/office/powerpoint/2010/main" val="261204099"/>
              </p:ext>
            </p:extLst>
          </p:nvPr>
        </p:nvGraphicFramePr>
        <p:xfrm>
          <a:off x="5958840" y="1624519"/>
          <a:ext cx="5574317" cy="36909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76097967"/>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B3D8C-EE72-CE60-CDBB-ABC29925B6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A40F19-E6C6-5043-CD33-5BCFF108CE3F}"/>
              </a:ext>
            </a:extLst>
          </p:cNvPr>
          <p:cNvSpPr>
            <a:spLocks noGrp="1"/>
          </p:cNvSpPr>
          <p:nvPr>
            <p:ph type="title"/>
          </p:nvPr>
        </p:nvSpPr>
        <p:spPr>
          <a:xfrm>
            <a:off x="787400" y="-144379"/>
            <a:ext cx="10515600" cy="1463040"/>
          </a:xfrm>
        </p:spPr>
        <p:txBody>
          <a:bodyPr lIns="0" rIns="0"/>
          <a:lstStyle/>
          <a:p>
            <a:r>
              <a:rPr lang="en-US" dirty="0"/>
              <a:t>Declining Enrollment</a:t>
            </a:r>
          </a:p>
        </p:txBody>
      </p:sp>
      <p:sp>
        <p:nvSpPr>
          <p:cNvPr id="3" name="Content Placeholder 2">
            <a:extLst>
              <a:ext uri="{FF2B5EF4-FFF2-40B4-BE49-F238E27FC236}">
                <a16:creationId xmlns:a16="http://schemas.microsoft.com/office/drawing/2014/main" id="{20153C8A-45DB-0728-F975-B6E23DB79605}"/>
              </a:ext>
            </a:extLst>
          </p:cNvPr>
          <p:cNvSpPr>
            <a:spLocks noGrp="1"/>
          </p:cNvSpPr>
          <p:nvPr>
            <p:ph sz="quarter" idx="10"/>
          </p:nvPr>
        </p:nvSpPr>
        <p:spPr>
          <a:xfrm>
            <a:off x="512748" y="1624519"/>
            <a:ext cx="5127476" cy="4759569"/>
          </a:xfrm>
        </p:spPr>
        <p:txBody>
          <a:bodyPr tIns="0">
            <a:normAutofit/>
          </a:bodyPr>
          <a:lstStyle/>
          <a:p>
            <a:pPr>
              <a:buFont typeface="Arial" panose="020B0604020202020204" pitchFamily="34" charset="0"/>
              <a:buChar char="•"/>
            </a:pPr>
            <a:r>
              <a:rPr lang="en-US" dirty="0"/>
              <a:t>State’s primary funding formula includes limited protection against declining enrollment</a:t>
            </a:r>
          </a:p>
          <a:p>
            <a:pPr lvl="1">
              <a:buFont typeface="Arial" panose="020B0604020202020204" pitchFamily="34" charset="0"/>
              <a:buChar char="•"/>
            </a:pPr>
            <a:r>
              <a:rPr lang="en-US" dirty="0"/>
              <a:t>Calculates funding based on the current year, prior year, or prior three-year average, which ever is greatest</a:t>
            </a:r>
          </a:p>
          <a:p>
            <a:pPr>
              <a:buFont typeface="Arial" panose="020B0604020202020204" pitchFamily="34" charset="0"/>
              <a:buChar char="•"/>
            </a:pPr>
            <a:r>
              <a:rPr lang="en-US" dirty="0"/>
              <a:t>Insulates from short term declines, but not long-term trends</a:t>
            </a:r>
          </a:p>
        </p:txBody>
      </p:sp>
      <p:graphicFrame>
        <p:nvGraphicFramePr>
          <p:cNvPr id="8" name="Chart 7">
            <a:extLst>
              <a:ext uri="{FF2B5EF4-FFF2-40B4-BE49-F238E27FC236}">
                <a16:creationId xmlns:a16="http://schemas.microsoft.com/office/drawing/2014/main" id="{CC3F55C8-9057-FAF4-8021-294D236CE10D}"/>
              </a:ext>
            </a:extLst>
          </p:cNvPr>
          <p:cNvGraphicFramePr>
            <a:graphicFrameLocks/>
          </p:cNvGraphicFramePr>
          <p:nvPr/>
        </p:nvGraphicFramePr>
        <p:xfrm>
          <a:off x="5958840" y="1624519"/>
          <a:ext cx="5574317" cy="36909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8190469"/>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9C0FF-7E61-A936-250B-48BC93B43624}"/>
              </a:ext>
            </a:extLst>
          </p:cNvPr>
          <p:cNvSpPr>
            <a:spLocks noGrp="1"/>
          </p:cNvSpPr>
          <p:nvPr>
            <p:ph type="title"/>
          </p:nvPr>
        </p:nvSpPr>
        <p:spPr>
          <a:xfrm>
            <a:off x="838200" y="0"/>
            <a:ext cx="10515600" cy="1463040"/>
          </a:xfrm>
        </p:spPr>
        <p:txBody>
          <a:bodyPr/>
          <a:lstStyle/>
          <a:p>
            <a:r>
              <a:rPr lang="en-US" dirty="0"/>
              <a:t>[Your LEA’s enrollment trends]</a:t>
            </a:r>
          </a:p>
        </p:txBody>
      </p:sp>
      <p:sp>
        <p:nvSpPr>
          <p:cNvPr id="4" name="Content Placeholder 3">
            <a:extLst>
              <a:ext uri="{FF2B5EF4-FFF2-40B4-BE49-F238E27FC236}">
                <a16:creationId xmlns:a16="http://schemas.microsoft.com/office/drawing/2014/main" id="{DA6AB384-882F-D7F5-D5FB-B39E6808732E}"/>
              </a:ext>
            </a:extLst>
          </p:cNvPr>
          <p:cNvSpPr>
            <a:spLocks noGrp="1"/>
          </p:cNvSpPr>
          <p:nvPr>
            <p:ph sz="quarter" idx="10"/>
          </p:nvPr>
        </p:nvSpPr>
        <p:spPr/>
        <p:txBody>
          <a:bodyPr/>
          <a:lstStyle/>
          <a:p>
            <a:endParaRPr lang="en-US"/>
          </a:p>
        </p:txBody>
      </p:sp>
    </p:spTree>
    <p:extLst>
      <p:ext uri="{BB962C8B-B14F-4D97-AF65-F5344CB8AC3E}">
        <p14:creationId xmlns:p14="http://schemas.microsoft.com/office/powerpoint/2010/main" val="3497753285"/>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ADA41-002F-C2FA-C5EF-89DA94228BD2}"/>
              </a:ext>
            </a:extLst>
          </p:cNvPr>
          <p:cNvSpPr>
            <a:spLocks noGrp="1"/>
          </p:cNvSpPr>
          <p:nvPr>
            <p:ph type="title"/>
          </p:nvPr>
        </p:nvSpPr>
        <p:spPr/>
        <p:txBody>
          <a:bodyPr/>
          <a:lstStyle/>
          <a:p>
            <a:r>
              <a:rPr lang="en-US" dirty="0"/>
              <a:t>Federal Education Funding</a:t>
            </a:r>
          </a:p>
        </p:txBody>
      </p:sp>
      <p:sp>
        <p:nvSpPr>
          <p:cNvPr id="3" name="Content Placeholder 2">
            <a:extLst>
              <a:ext uri="{FF2B5EF4-FFF2-40B4-BE49-F238E27FC236}">
                <a16:creationId xmlns:a16="http://schemas.microsoft.com/office/drawing/2014/main" id="{15A14C87-58EC-0338-04B2-B22846256E30}"/>
              </a:ext>
            </a:extLst>
          </p:cNvPr>
          <p:cNvSpPr>
            <a:spLocks noGrp="1"/>
          </p:cNvSpPr>
          <p:nvPr>
            <p:ph sz="quarter" idx="10"/>
          </p:nvPr>
        </p:nvSpPr>
        <p:spPr/>
        <p:txBody>
          <a:bodyPr>
            <a:normAutofit lnSpcReduction="10000"/>
          </a:bodyPr>
          <a:lstStyle/>
          <a:p>
            <a:pPr>
              <a:buFont typeface="Arial" panose="020B0604020202020204" pitchFamily="34" charset="0"/>
              <a:buChar char="•"/>
            </a:pPr>
            <a:r>
              <a:rPr lang="en-US" dirty="0"/>
              <a:t>There is a great deal of uncertainty surrounding federal funding</a:t>
            </a:r>
          </a:p>
          <a:p>
            <a:pPr marL="0" indent="0">
              <a:buNone/>
            </a:pPr>
            <a:endParaRPr lang="en-US" dirty="0"/>
          </a:p>
          <a:p>
            <a:pPr>
              <a:buFont typeface="Arial" panose="020B0604020202020204" pitchFamily="34" charset="0"/>
              <a:buChar char="•"/>
            </a:pPr>
            <a:r>
              <a:rPr lang="en-US" dirty="0"/>
              <a:t>Federal education funding may be volatile in the immediate future</a:t>
            </a:r>
          </a:p>
          <a:p>
            <a:pPr marL="0" indent="0">
              <a:buNone/>
            </a:pPr>
            <a:endParaRPr lang="en-US" dirty="0"/>
          </a:p>
          <a:p>
            <a:pPr>
              <a:buFont typeface="Arial" panose="020B0604020202020204" pitchFamily="34" charset="0"/>
              <a:buChar char="•"/>
            </a:pPr>
            <a:r>
              <a:rPr lang="en-US" dirty="0"/>
              <a:t>LEAs may want to assess programs that are heavily dependent on federal funding in case they are impacted by changes in federal policy</a:t>
            </a:r>
          </a:p>
          <a:p>
            <a:pPr>
              <a:buFont typeface="Arial" panose="020B0604020202020204" pitchFamily="34" charset="0"/>
              <a:buChar char="•"/>
            </a:pPr>
            <a:endParaRPr lang="en-US" dirty="0"/>
          </a:p>
          <a:p>
            <a:pPr>
              <a:buFont typeface="Arial" panose="020B0604020202020204" pitchFamily="34" charset="0"/>
              <a:buChar char="•"/>
            </a:pPr>
            <a:r>
              <a:rPr lang="en-US"/>
              <a:t>Federal funds, such as Title I and Title III, </a:t>
            </a:r>
            <a:r>
              <a:rPr lang="en-US" dirty="0"/>
              <a:t>are also sensitive to changes in an LEA’s population (low income, English learners, etc.)</a:t>
            </a:r>
          </a:p>
        </p:txBody>
      </p:sp>
    </p:spTree>
    <p:extLst>
      <p:ext uri="{BB962C8B-B14F-4D97-AF65-F5344CB8AC3E}">
        <p14:creationId xmlns:p14="http://schemas.microsoft.com/office/powerpoint/2010/main" val="1841452519"/>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39CF8A-9F74-3D73-D64B-3E90DE1B233C}"/>
              </a:ext>
            </a:extLst>
          </p:cNvPr>
          <p:cNvSpPr>
            <a:spLocks noGrp="1"/>
          </p:cNvSpPr>
          <p:nvPr>
            <p:ph type="title"/>
          </p:nvPr>
        </p:nvSpPr>
        <p:spPr/>
        <p:txBody>
          <a:bodyPr/>
          <a:lstStyle/>
          <a:p>
            <a:r>
              <a:rPr lang="en-US" dirty="0"/>
              <a:t>[Your LEA’s programs funded with federal dollars]</a:t>
            </a:r>
          </a:p>
        </p:txBody>
      </p:sp>
      <p:sp>
        <p:nvSpPr>
          <p:cNvPr id="5" name="Content Placeholder 4">
            <a:extLst>
              <a:ext uri="{FF2B5EF4-FFF2-40B4-BE49-F238E27FC236}">
                <a16:creationId xmlns:a16="http://schemas.microsoft.com/office/drawing/2014/main" id="{AA4A3B67-63F7-B211-849C-632E65D8A2FE}"/>
              </a:ext>
            </a:extLst>
          </p:cNvPr>
          <p:cNvSpPr>
            <a:spLocks noGrp="1"/>
          </p:cNvSpPr>
          <p:nvPr>
            <p:ph sz="quarter" idx="10"/>
          </p:nvPr>
        </p:nvSpPr>
        <p:spPr/>
        <p:txBody>
          <a:bodyPr/>
          <a:lstStyle/>
          <a:p>
            <a:endParaRPr lang="en-US"/>
          </a:p>
        </p:txBody>
      </p:sp>
    </p:spTree>
    <p:extLst>
      <p:ext uri="{BB962C8B-B14F-4D97-AF65-F5344CB8AC3E}">
        <p14:creationId xmlns:p14="http://schemas.microsoft.com/office/powerpoint/2010/main" val="1790441052"/>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EC9C4-2E2D-C117-8216-B57A78CAFC76}"/>
              </a:ext>
            </a:extLst>
          </p:cNvPr>
          <p:cNvSpPr>
            <a:spLocks noGrp="1"/>
          </p:cNvSpPr>
          <p:nvPr>
            <p:ph type="title"/>
          </p:nvPr>
        </p:nvSpPr>
        <p:spPr>
          <a:xfrm>
            <a:off x="838200" y="0"/>
            <a:ext cx="10515600" cy="1463040"/>
          </a:xfrm>
        </p:spPr>
        <p:txBody>
          <a:bodyPr lIns="0" rIns="0"/>
          <a:lstStyle/>
          <a:p>
            <a:r>
              <a:rPr lang="en-US" dirty="0"/>
              <a:t>Resources</a:t>
            </a:r>
          </a:p>
        </p:txBody>
      </p:sp>
      <p:sp>
        <p:nvSpPr>
          <p:cNvPr id="4" name="Text Placeholder 3">
            <a:extLst>
              <a:ext uri="{FF2B5EF4-FFF2-40B4-BE49-F238E27FC236}">
                <a16:creationId xmlns:a16="http://schemas.microsoft.com/office/drawing/2014/main" id="{4761E88A-0939-DA4B-BA55-400C5474EBAF}"/>
              </a:ext>
            </a:extLst>
          </p:cNvPr>
          <p:cNvSpPr>
            <a:spLocks noGrp="1"/>
          </p:cNvSpPr>
          <p:nvPr>
            <p:ph sz="quarter" idx="10"/>
          </p:nvPr>
        </p:nvSpPr>
        <p:spPr>
          <a:xfrm>
            <a:off x="838200" y="1714500"/>
            <a:ext cx="10515600" cy="4533900"/>
          </a:xfrm>
        </p:spPr>
        <p:txBody>
          <a:bodyPr lIns="0" tIns="0" rIns="0" bIns="0">
            <a:normAutofit lnSpcReduction="10000"/>
          </a:bodyPr>
          <a:lstStyle/>
          <a:p>
            <a:pPr>
              <a:lnSpc>
                <a:spcPct val="120000"/>
              </a:lnSpc>
              <a:buFont typeface="Arial" panose="020B0604020202020204" pitchFamily="34" charset="0"/>
              <a:buChar char="•"/>
            </a:pPr>
            <a:r>
              <a:rPr lang="en-US" sz="1800" b="1" dirty="0"/>
              <a:t> CSBA Education Budget Resources: </a:t>
            </a:r>
            <a:r>
              <a:rPr lang="en-US" sz="1800" dirty="0"/>
              <a:t>This page provides additional, up-to-date information and resources on annual education budgets (</a:t>
            </a:r>
            <a:r>
              <a:rPr lang="en-US" sz="1800" dirty="0">
                <a:hlinkClick r:id="rId2"/>
              </a:rPr>
              <a:t>www.csba.org/en/Governance-and-Policy-Resources/Budget-Resources</a:t>
            </a:r>
            <a:r>
              <a:rPr lang="en-US" sz="1800" dirty="0"/>
              <a:t>). </a:t>
            </a:r>
            <a:endParaRPr lang="en-US" sz="1800" b="1" dirty="0"/>
          </a:p>
          <a:p>
            <a:pPr>
              <a:lnSpc>
                <a:spcPct val="120000"/>
              </a:lnSpc>
              <a:buFont typeface="Arial" panose="020B0604020202020204" pitchFamily="34" charset="0"/>
              <a:buChar char="•"/>
            </a:pPr>
            <a:r>
              <a:rPr lang="en-US" sz="1800" b="1" dirty="0"/>
              <a:t>Department of Finance:</a:t>
            </a:r>
            <a:r>
              <a:rPr lang="en-US" sz="1800" dirty="0"/>
              <a:t> The governor’s budget proposals and other fiscally related documents (</a:t>
            </a:r>
            <a:r>
              <a:rPr lang="en-US" sz="1800" dirty="0">
                <a:hlinkClick r:id="rId3"/>
              </a:rPr>
              <a:t>www.dof.ca.gov</a:t>
            </a:r>
            <a:r>
              <a:rPr lang="en-US" sz="1800" dirty="0"/>
              <a:t>).</a:t>
            </a:r>
          </a:p>
          <a:p>
            <a:pPr>
              <a:lnSpc>
                <a:spcPct val="120000"/>
              </a:lnSpc>
              <a:buFont typeface="Arial" panose="020B0604020202020204" pitchFamily="34" charset="0"/>
              <a:buChar char="•"/>
            </a:pPr>
            <a:r>
              <a:rPr lang="en-US" sz="1800" b="1" dirty="0"/>
              <a:t>Legislative Analyst’s Office:</a:t>
            </a:r>
            <a:r>
              <a:rPr lang="en-US" sz="1800" dirty="0"/>
              <a:t> The LAO is a nonpartisan agency that provides fiscal and policy advice to the California legislature. Ongoing budget and policy analyses, budget recommendations, and historical budget data can be found here (</a:t>
            </a:r>
            <a:r>
              <a:rPr lang="en-US" sz="1800" dirty="0">
                <a:hlinkClick r:id="rId4"/>
              </a:rPr>
              <a:t>www.lao.ca.gov</a:t>
            </a:r>
            <a:r>
              <a:rPr lang="en-US" sz="1800" dirty="0"/>
              <a:t>).</a:t>
            </a:r>
          </a:p>
          <a:p>
            <a:pPr>
              <a:lnSpc>
                <a:spcPct val="120000"/>
              </a:lnSpc>
              <a:buFont typeface="Arial" panose="020B0604020202020204" pitchFamily="34" charset="0"/>
              <a:buChar char="•"/>
            </a:pPr>
            <a:r>
              <a:rPr lang="en-US" sz="1800" b="1" dirty="0"/>
              <a:t>State Assembly and Senate:</a:t>
            </a:r>
            <a:r>
              <a:rPr lang="en-US" sz="1800" dirty="0"/>
              <a:t> Committee agendas and other publications, floor session and committee schedules, the annual legislative calendar, and live audio streaming of legislative proceedings (</a:t>
            </a:r>
            <a:r>
              <a:rPr lang="en-US" sz="1800" dirty="0">
                <a:hlinkClick r:id="rId5"/>
              </a:rPr>
              <a:t>www.assembly.ca.gov</a:t>
            </a:r>
            <a:r>
              <a:rPr lang="en-US" sz="1800" dirty="0"/>
              <a:t> and </a:t>
            </a:r>
            <a:r>
              <a:rPr lang="en-US" sz="1800" dirty="0">
                <a:hlinkClick r:id="rId6"/>
              </a:rPr>
              <a:t>www.senate.ca.gov</a:t>
            </a:r>
            <a:r>
              <a:rPr lang="en-US" sz="1800" dirty="0"/>
              <a:t>).</a:t>
            </a:r>
          </a:p>
          <a:p>
            <a:pPr>
              <a:lnSpc>
                <a:spcPct val="120000"/>
              </a:lnSpc>
              <a:buFont typeface="Arial" panose="020B0604020202020204" pitchFamily="34" charset="0"/>
              <a:buChar char="•"/>
            </a:pPr>
            <a:r>
              <a:rPr lang="en-US" sz="1800" b="1" dirty="0"/>
              <a:t>DataQuest:</a:t>
            </a:r>
            <a:r>
              <a:rPr lang="en-US" sz="1800" dirty="0"/>
              <a:t> Find enrollment, absentee, academic achievement, suspension, and a host of other data for the state and your LEA independently at DataQuest (</a:t>
            </a:r>
            <a:r>
              <a:rPr lang="en-US" sz="1800" dirty="0">
                <a:hlinkClick r:id="rId7"/>
              </a:rPr>
              <a:t>https://dq.cde.ca.gov/dataquest/</a:t>
            </a:r>
            <a:r>
              <a:rPr lang="en-US" sz="1800" dirty="0"/>
              <a:t>). </a:t>
            </a:r>
          </a:p>
        </p:txBody>
      </p:sp>
    </p:spTree>
    <p:extLst>
      <p:ext uri="{BB962C8B-B14F-4D97-AF65-F5344CB8AC3E}">
        <p14:creationId xmlns:p14="http://schemas.microsoft.com/office/powerpoint/2010/main" val="1735286738"/>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980049"/>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E366C-6196-D94A-9759-325786ACC60C}"/>
              </a:ext>
            </a:extLst>
          </p:cNvPr>
          <p:cNvSpPr>
            <a:spLocks noGrp="1"/>
          </p:cNvSpPr>
          <p:nvPr>
            <p:ph type="title"/>
          </p:nvPr>
        </p:nvSpPr>
        <p:spPr>
          <a:xfrm>
            <a:off x="838200" y="0"/>
            <a:ext cx="10515600" cy="1463040"/>
          </a:xfrm>
        </p:spPr>
        <p:txBody>
          <a:bodyPr lIns="0">
            <a:normAutofit/>
          </a:bodyPr>
          <a:lstStyle/>
          <a:p>
            <a:r>
              <a:rPr lang="en-US" dirty="0"/>
              <a:t>Overview</a:t>
            </a:r>
          </a:p>
        </p:txBody>
      </p:sp>
      <p:sp>
        <p:nvSpPr>
          <p:cNvPr id="9" name="Content Placeholder 8">
            <a:extLst>
              <a:ext uri="{FF2B5EF4-FFF2-40B4-BE49-F238E27FC236}">
                <a16:creationId xmlns:a16="http://schemas.microsoft.com/office/drawing/2014/main" id="{4E09D657-A8BA-75C4-706C-F2E4C50D6DD4}"/>
              </a:ext>
            </a:extLst>
          </p:cNvPr>
          <p:cNvSpPr>
            <a:spLocks noGrp="1"/>
          </p:cNvSpPr>
          <p:nvPr>
            <p:ph sz="quarter" idx="10"/>
          </p:nvPr>
        </p:nvSpPr>
        <p:spPr>
          <a:xfrm>
            <a:off x="838200" y="1552074"/>
            <a:ext cx="10515600" cy="4332922"/>
          </a:xfrm>
        </p:spPr>
        <p:txBody>
          <a:bodyPr>
            <a:normAutofit/>
          </a:bodyPr>
          <a:lstStyle/>
          <a:p>
            <a:pPr>
              <a:buFont typeface="Arial" panose="020B0604020202020204" pitchFamily="34" charset="0"/>
              <a:buChar char="•"/>
            </a:pPr>
            <a:r>
              <a:rPr lang="en-US" dirty="0"/>
              <a:t>The California budget process</a:t>
            </a:r>
          </a:p>
          <a:p>
            <a:pPr>
              <a:spcBef>
                <a:spcPts val="2200"/>
              </a:spcBef>
              <a:buFont typeface="Arial" panose="020B0604020202020204" pitchFamily="34" charset="0"/>
              <a:buChar char="•"/>
            </a:pPr>
            <a:r>
              <a:rPr lang="en-US" dirty="0"/>
              <a:t>An overview of the school finance landscape in California</a:t>
            </a:r>
          </a:p>
          <a:p>
            <a:pPr lvl="1">
              <a:buFont typeface="Arial" panose="020B0604020202020204" pitchFamily="34" charset="0"/>
              <a:buChar char="•"/>
            </a:pPr>
            <a:r>
              <a:rPr lang="en-US"/>
              <a:t>The 2025-26 </a:t>
            </a:r>
            <a:r>
              <a:rPr lang="en-US" dirty="0"/>
              <a:t>budget</a:t>
            </a:r>
          </a:p>
          <a:p>
            <a:pPr lvl="1">
              <a:buFont typeface="Arial" panose="020B0604020202020204" pitchFamily="34" charset="0"/>
              <a:buChar char="•"/>
            </a:pPr>
            <a:r>
              <a:rPr lang="en-US" dirty="0"/>
              <a:t>Changes to enrollment patterns</a:t>
            </a:r>
          </a:p>
          <a:p>
            <a:pPr>
              <a:spcBef>
                <a:spcPts val="2200"/>
              </a:spcBef>
              <a:buFont typeface="Arial" panose="020B0604020202020204" pitchFamily="34" charset="0"/>
              <a:buChar char="•"/>
            </a:pPr>
            <a:r>
              <a:rPr lang="en-US" dirty="0"/>
              <a:t>Resources to stay up-to-date on state budget developments</a:t>
            </a:r>
          </a:p>
        </p:txBody>
      </p:sp>
    </p:spTree>
    <p:extLst>
      <p:ext uri="{BB962C8B-B14F-4D97-AF65-F5344CB8AC3E}">
        <p14:creationId xmlns:p14="http://schemas.microsoft.com/office/powerpoint/2010/main" val="2806856607"/>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2E829-F199-16D7-AD94-A8014B3CD51E}"/>
              </a:ext>
            </a:extLst>
          </p:cNvPr>
          <p:cNvSpPr>
            <a:spLocks noGrp="1"/>
          </p:cNvSpPr>
          <p:nvPr>
            <p:ph type="title"/>
          </p:nvPr>
        </p:nvSpPr>
        <p:spPr>
          <a:xfrm>
            <a:off x="838200" y="-234007"/>
            <a:ext cx="10515600" cy="1463040"/>
          </a:xfrm>
        </p:spPr>
        <p:txBody>
          <a:bodyPr lIns="0" anchor="b">
            <a:normAutofit/>
          </a:bodyPr>
          <a:lstStyle/>
          <a:p>
            <a:r>
              <a:rPr lang="en-US" dirty="0"/>
              <a:t>The California Budget Timeline</a:t>
            </a:r>
          </a:p>
        </p:txBody>
      </p:sp>
      <p:graphicFrame>
        <p:nvGraphicFramePr>
          <p:cNvPr id="7" name="Content Placeholder 2">
            <a:extLst>
              <a:ext uri="{FF2B5EF4-FFF2-40B4-BE49-F238E27FC236}">
                <a16:creationId xmlns:a16="http://schemas.microsoft.com/office/drawing/2014/main" id="{D1AAC612-D83E-BF00-1530-2B07359AAF99}"/>
              </a:ext>
            </a:extLst>
          </p:cNvPr>
          <p:cNvGraphicFramePr>
            <a:graphicFrameLocks noGrp="1"/>
          </p:cNvGraphicFramePr>
          <p:nvPr>
            <p:ph sz="quarter" idx="10"/>
            <p:extLst>
              <p:ext uri="{D42A27DB-BD31-4B8C-83A1-F6EECF244321}">
                <p14:modId xmlns:p14="http://schemas.microsoft.com/office/powerpoint/2010/main" val="640632288"/>
              </p:ext>
            </p:extLst>
          </p:nvPr>
        </p:nvGraphicFramePr>
        <p:xfrm>
          <a:off x="455775" y="1340128"/>
          <a:ext cx="11280449" cy="50932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3807414"/>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E9938-3E42-627C-4637-1B1282F860D4}"/>
              </a:ext>
            </a:extLst>
          </p:cNvPr>
          <p:cNvSpPr>
            <a:spLocks noGrp="1"/>
          </p:cNvSpPr>
          <p:nvPr>
            <p:ph type="title"/>
          </p:nvPr>
        </p:nvSpPr>
        <p:spPr>
          <a:xfrm>
            <a:off x="790072" y="0"/>
            <a:ext cx="10515600" cy="1263316"/>
          </a:xfrm>
        </p:spPr>
        <p:txBody>
          <a:bodyPr lIns="0"/>
          <a:lstStyle/>
          <a:p>
            <a:r>
              <a:rPr lang="en-US" dirty="0"/>
              <a:t>Budget Timelines for LEAs</a:t>
            </a:r>
          </a:p>
        </p:txBody>
      </p:sp>
      <p:sp>
        <p:nvSpPr>
          <p:cNvPr id="3" name="Content Placeholder 2">
            <a:extLst>
              <a:ext uri="{FF2B5EF4-FFF2-40B4-BE49-F238E27FC236}">
                <a16:creationId xmlns:a16="http://schemas.microsoft.com/office/drawing/2014/main" id="{30448932-2B63-D23F-443C-BA923F94CF0D}"/>
              </a:ext>
            </a:extLst>
          </p:cNvPr>
          <p:cNvSpPr>
            <a:spLocks noGrp="1"/>
          </p:cNvSpPr>
          <p:nvPr>
            <p:ph sz="quarter" idx="10"/>
          </p:nvPr>
        </p:nvSpPr>
        <p:spPr>
          <a:xfrm>
            <a:off x="838199" y="1161047"/>
            <a:ext cx="10615863" cy="5031031"/>
          </a:xfrm>
        </p:spPr>
        <p:txBody>
          <a:bodyPr lIns="0" rIns="0">
            <a:normAutofit/>
          </a:bodyPr>
          <a:lstStyle/>
          <a:p>
            <a:r>
              <a:rPr lang="en-US" sz="2000" b="1" dirty="0"/>
              <a:t>September – March: </a:t>
            </a:r>
            <a:r>
              <a:rPr lang="en-US" sz="2000" dirty="0"/>
              <a:t>LEA staff are monitoring projected expenditures and revenues. They produce two interim budget reports to the Board of Education, one through </a:t>
            </a:r>
            <a:br>
              <a:rPr lang="en-US" sz="2000" dirty="0"/>
            </a:br>
            <a:r>
              <a:rPr lang="en-US" sz="2000" dirty="0"/>
              <a:t>October 31 and the second through January 31. </a:t>
            </a:r>
          </a:p>
          <a:p>
            <a:r>
              <a:rPr lang="en-US" sz="2000" b="1" dirty="0"/>
              <a:t>March: </a:t>
            </a:r>
            <a:r>
              <a:rPr lang="en-US" sz="2000" dirty="0"/>
              <a:t>Budgets are presented to the Board of Education.</a:t>
            </a:r>
          </a:p>
          <a:p>
            <a:r>
              <a:rPr lang="en-US" sz="2000" b="1" u="sng" spc="-30" dirty="0">
                <a:solidFill>
                  <a:srgbClr val="3D87CB"/>
                </a:solidFill>
              </a:rPr>
              <a:t>No later than March 15: </a:t>
            </a:r>
            <a:r>
              <a:rPr lang="en-US" sz="2000" b="1" spc="-30" dirty="0"/>
              <a:t>Layoff notices must go to both certificated and classified staff.</a:t>
            </a:r>
          </a:p>
          <a:p>
            <a:r>
              <a:rPr lang="en-US" sz="2000" b="1" dirty="0"/>
              <a:t>June: </a:t>
            </a:r>
            <a:r>
              <a:rPr lang="en-US" sz="2000" dirty="0"/>
              <a:t>Final study sessions and a public hearing on the budget where the community can give their input.</a:t>
            </a:r>
          </a:p>
          <a:p>
            <a:r>
              <a:rPr lang="en-US" sz="2000" b="1" dirty="0"/>
              <a:t>On or before June 30:</a:t>
            </a:r>
            <a:r>
              <a:rPr lang="en-US" sz="2000" dirty="0"/>
              <a:t> LEA Boards of Education must adopt a budget.</a:t>
            </a:r>
          </a:p>
          <a:p>
            <a:r>
              <a:rPr lang="en-US" sz="2000" b="1" dirty="0"/>
              <a:t>August: </a:t>
            </a:r>
            <a:r>
              <a:rPr lang="en-US" sz="2000" dirty="0"/>
              <a:t>Districts must revise their adopted budget to reflect the State of California’s actions within 45 days after the Governor’s signature on the State Budget. </a:t>
            </a:r>
          </a:p>
          <a:p>
            <a:pPr marL="0" indent="0">
              <a:buNone/>
            </a:pPr>
            <a:endParaRPr lang="en-US" sz="1300" dirty="0"/>
          </a:p>
          <a:p>
            <a:pPr marL="0" indent="0">
              <a:buNone/>
            </a:pPr>
            <a:r>
              <a:rPr lang="en-US" sz="1300" i="1" dirty="0"/>
              <a:t>*In years where the COLA does not exceed 2% or greater, an LEA may employ a second round of lay-offs after the adoption of the state budget. However, the Legislature made it inoperable for the 2024-2025 fiscal year and could do so again in other fiscal years.</a:t>
            </a:r>
          </a:p>
        </p:txBody>
      </p:sp>
    </p:spTree>
    <p:extLst>
      <p:ext uri="{BB962C8B-B14F-4D97-AF65-F5344CB8AC3E}">
        <p14:creationId xmlns:p14="http://schemas.microsoft.com/office/powerpoint/2010/main" val="1579900699"/>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9737B-23DC-622C-705B-DFEC5BDC250F}"/>
              </a:ext>
            </a:extLst>
          </p:cNvPr>
          <p:cNvSpPr>
            <a:spLocks noGrp="1"/>
          </p:cNvSpPr>
          <p:nvPr>
            <p:ph type="title"/>
          </p:nvPr>
        </p:nvSpPr>
        <p:spPr>
          <a:xfrm>
            <a:off x="753976" y="211979"/>
            <a:ext cx="10515600" cy="1463040"/>
          </a:xfrm>
        </p:spPr>
        <p:txBody>
          <a:bodyPr lIns="0" tIns="274320"/>
          <a:lstStyle/>
          <a:p>
            <a:r>
              <a:rPr lang="en-US" dirty="0"/>
              <a:t>How are schools historically funded </a:t>
            </a:r>
            <a:br>
              <a:rPr lang="en-US" dirty="0"/>
            </a:br>
            <a:r>
              <a:rPr lang="en-US" dirty="0"/>
              <a:t>in California?</a:t>
            </a:r>
          </a:p>
        </p:txBody>
      </p:sp>
      <p:sp>
        <p:nvSpPr>
          <p:cNvPr id="8" name="Content Placeholder 7">
            <a:extLst>
              <a:ext uri="{FF2B5EF4-FFF2-40B4-BE49-F238E27FC236}">
                <a16:creationId xmlns:a16="http://schemas.microsoft.com/office/drawing/2014/main" id="{1050004B-2662-774F-4356-63A6DB6ED94A}"/>
              </a:ext>
            </a:extLst>
          </p:cNvPr>
          <p:cNvSpPr>
            <a:spLocks noGrp="1"/>
          </p:cNvSpPr>
          <p:nvPr>
            <p:ph sz="quarter" idx="11"/>
          </p:nvPr>
        </p:nvSpPr>
        <p:spPr>
          <a:xfrm>
            <a:off x="5360963" y="1675019"/>
            <a:ext cx="6731232" cy="4651384"/>
          </a:xfrm>
        </p:spPr>
        <p:txBody>
          <a:bodyPr lIns="0" tIns="0" rIns="0">
            <a:normAutofit/>
          </a:bodyPr>
          <a:lstStyle/>
          <a:p>
            <a:pPr marL="0" indent="0">
              <a:lnSpc>
                <a:spcPct val="110000"/>
              </a:lnSpc>
              <a:buNone/>
            </a:pPr>
            <a:r>
              <a:rPr lang="en-US" sz="2200" dirty="0"/>
              <a:t>The proportion of state, local, and federal funding shifts over time and often responds to historical factors, such as recessions, pandemics, or other emergencies. </a:t>
            </a:r>
          </a:p>
          <a:p>
            <a:pPr>
              <a:lnSpc>
                <a:spcPct val="110000"/>
              </a:lnSpc>
              <a:buFont typeface="Arial" panose="020B0604020202020204" pitchFamily="34" charset="0"/>
              <a:buChar char="•"/>
            </a:pPr>
            <a:r>
              <a:rPr lang="en-US" sz="2200" b="1" dirty="0"/>
              <a:t>State Funding:</a:t>
            </a:r>
            <a:r>
              <a:rPr lang="en-US" sz="2200" dirty="0"/>
              <a:t> ~ 55-60%</a:t>
            </a:r>
          </a:p>
          <a:p>
            <a:pPr lvl="1">
              <a:lnSpc>
                <a:spcPct val="110000"/>
              </a:lnSpc>
              <a:buFont typeface="Arial" panose="020B0604020202020204" pitchFamily="34" charset="0"/>
              <a:buChar char="•"/>
            </a:pPr>
            <a:r>
              <a:rPr lang="en-US" sz="1900" dirty="0"/>
              <a:t>This number can fluctuate due to increased funding from other sources, such as federal pandemic aid funding.</a:t>
            </a:r>
          </a:p>
          <a:p>
            <a:pPr>
              <a:lnSpc>
                <a:spcPct val="110000"/>
              </a:lnSpc>
              <a:buFont typeface="Arial" panose="020B0604020202020204" pitchFamily="34" charset="0"/>
              <a:buChar char="•"/>
            </a:pPr>
            <a:r>
              <a:rPr lang="en-US" sz="2200" b="1" dirty="0"/>
              <a:t>Local Funding:</a:t>
            </a:r>
            <a:r>
              <a:rPr lang="en-US" sz="2200" dirty="0"/>
              <a:t> ~ 33%</a:t>
            </a:r>
          </a:p>
          <a:p>
            <a:pPr>
              <a:lnSpc>
                <a:spcPct val="110000"/>
              </a:lnSpc>
              <a:buFont typeface="Arial" panose="020B0604020202020204" pitchFamily="34" charset="0"/>
              <a:buChar char="•"/>
            </a:pPr>
            <a:r>
              <a:rPr lang="en-US" sz="2200" b="1" dirty="0"/>
              <a:t>Federal Funding:</a:t>
            </a:r>
            <a:r>
              <a:rPr lang="en-US" sz="2200" dirty="0"/>
              <a:t> ~ 6-9%</a:t>
            </a:r>
            <a:endParaRPr lang="en-US" sz="2200" baseline="30000" dirty="0"/>
          </a:p>
          <a:p>
            <a:pPr lvl="1">
              <a:lnSpc>
                <a:spcPct val="110000"/>
              </a:lnSpc>
              <a:buFont typeface="Arial" panose="020B0604020202020204" pitchFamily="34" charset="0"/>
              <a:buChar char="•"/>
            </a:pPr>
            <a:r>
              <a:rPr lang="en-US" sz="1900" dirty="0"/>
              <a:t>Federal funding traditionally makes up the smallest amount to LEAs. </a:t>
            </a:r>
          </a:p>
        </p:txBody>
      </p:sp>
      <p:graphicFrame>
        <p:nvGraphicFramePr>
          <p:cNvPr id="6" name="Content Placeholder 5">
            <a:extLst>
              <a:ext uri="{FF2B5EF4-FFF2-40B4-BE49-F238E27FC236}">
                <a16:creationId xmlns:a16="http://schemas.microsoft.com/office/drawing/2014/main" id="{53721E45-DC4F-F947-2A9C-C1764DB7968A}"/>
              </a:ext>
            </a:extLst>
          </p:cNvPr>
          <p:cNvGraphicFramePr>
            <a:graphicFrameLocks noGrp="1"/>
          </p:cNvGraphicFramePr>
          <p:nvPr>
            <p:ph sz="quarter" idx="10"/>
            <p:extLst>
              <p:ext uri="{D42A27DB-BD31-4B8C-83A1-F6EECF244321}">
                <p14:modId xmlns:p14="http://schemas.microsoft.com/office/powerpoint/2010/main" val="3353428039"/>
              </p:ext>
            </p:extLst>
          </p:nvPr>
        </p:nvGraphicFramePr>
        <p:xfrm>
          <a:off x="0" y="1960563"/>
          <a:ext cx="5121275" cy="42687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87703320"/>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C9F9C-C33A-6E71-6B64-5537329881BE}"/>
              </a:ext>
            </a:extLst>
          </p:cNvPr>
          <p:cNvSpPr>
            <a:spLocks noGrp="1"/>
          </p:cNvSpPr>
          <p:nvPr>
            <p:ph type="title"/>
          </p:nvPr>
        </p:nvSpPr>
        <p:spPr>
          <a:xfrm>
            <a:off x="814136" y="0"/>
            <a:ext cx="10515600" cy="1287379"/>
          </a:xfrm>
        </p:spPr>
        <p:txBody>
          <a:bodyPr lIns="0" rIns="0"/>
          <a:lstStyle/>
          <a:p>
            <a:r>
              <a:rPr lang="en-US" dirty="0"/>
              <a:t>State Funding</a:t>
            </a:r>
          </a:p>
        </p:txBody>
      </p:sp>
      <p:sp>
        <p:nvSpPr>
          <p:cNvPr id="3" name="Content Placeholder 2">
            <a:extLst>
              <a:ext uri="{FF2B5EF4-FFF2-40B4-BE49-F238E27FC236}">
                <a16:creationId xmlns:a16="http://schemas.microsoft.com/office/drawing/2014/main" id="{E0978151-5F2E-CDFA-7F24-455BE284E17B}"/>
              </a:ext>
            </a:extLst>
          </p:cNvPr>
          <p:cNvSpPr>
            <a:spLocks noGrp="1"/>
          </p:cNvSpPr>
          <p:nvPr>
            <p:ph sz="quarter" idx="10"/>
          </p:nvPr>
        </p:nvSpPr>
        <p:spPr>
          <a:xfrm>
            <a:off x="895688" y="1571047"/>
            <a:ext cx="5120640" cy="4269032"/>
          </a:xfrm>
        </p:spPr>
        <p:txBody>
          <a:bodyPr lIns="0" tIns="0" rIns="0">
            <a:normAutofit/>
          </a:bodyPr>
          <a:lstStyle/>
          <a:p>
            <a:pPr marL="0" indent="0">
              <a:spcAft>
                <a:spcPts val="1200"/>
              </a:spcAft>
              <a:buNone/>
            </a:pPr>
            <a:r>
              <a:rPr lang="en-US" dirty="0"/>
              <a:t>State funding primarily comes from:</a:t>
            </a:r>
          </a:p>
          <a:p>
            <a:pPr>
              <a:buFont typeface="Arial" panose="020B0604020202020204" pitchFamily="34" charset="0"/>
              <a:buChar char="•"/>
            </a:pPr>
            <a:r>
              <a:rPr lang="en-US" dirty="0"/>
              <a:t>Personal income taxes</a:t>
            </a:r>
          </a:p>
          <a:p>
            <a:pPr lvl="1">
              <a:buFont typeface="Arial" panose="020B0604020202020204" pitchFamily="34" charset="0"/>
              <a:buChar char="•"/>
            </a:pPr>
            <a:r>
              <a:rPr lang="en-US" dirty="0"/>
              <a:t>Examples:</a:t>
            </a:r>
          </a:p>
          <a:p>
            <a:pPr lvl="2">
              <a:buFont typeface="Arial" panose="020B0604020202020204" pitchFamily="34" charset="0"/>
              <a:buChar char="•"/>
            </a:pPr>
            <a:r>
              <a:rPr lang="en-US" dirty="0"/>
              <a:t>Wages and salaries</a:t>
            </a:r>
          </a:p>
          <a:p>
            <a:pPr lvl="2">
              <a:buFont typeface="Arial" panose="020B0604020202020204" pitchFamily="34" charset="0"/>
              <a:buChar char="•"/>
            </a:pPr>
            <a:r>
              <a:rPr lang="en-US" dirty="0"/>
              <a:t>Capital gains</a:t>
            </a:r>
          </a:p>
          <a:p>
            <a:pPr lvl="2">
              <a:buFont typeface="Arial" panose="020B0604020202020204" pitchFamily="34" charset="0"/>
              <a:buChar char="•"/>
            </a:pPr>
            <a:r>
              <a:rPr lang="en-US" dirty="0"/>
              <a:t>Business income</a:t>
            </a:r>
          </a:p>
          <a:p>
            <a:pPr>
              <a:buFont typeface="Arial" panose="020B0604020202020204" pitchFamily="34" charset="0"/>
              <a:buChar char="•"/>
            </a:pPr>
            <a:r>
              <a:rPr lang="en-US" dirty="0"/>
              <a:t>Sales taxes </a:t>
            </a:r>
          </a:p>
          <a:p>
            <a:pPr>
              <a:buFont typeface="Arial" panose="020B0604020202020204" pitchFamily="34" charset="0"/>
              <a:buChar char="•"/>
            </a:pPr>
            <a:r>
              <a:rPr lang="en-US" dirty="0"/>
              <a:t>Corporate taxes</a:t>
            </a:r>
          </a:p>
        </p:txBody>
      </p:sp>
      <p:pic>
        <p:nvPicPr>
          <p:cNvPr id="6" name="Content Placeholder 5">
            <a:extLst>
              <a:ext uri="{FF2B5EF4-FFF2-40B4-BE49-F238E27FC236}">
                <a16:creationId xmlns:a16="http://schemas.microsoft.com/office/drawing/2014/main" id="{6E2003CF-9324-0DB3-AB2B-0041568904A6}"/>
              </a:ext>
            </a:extLst>
          </p:cNvPr>
          <p:cNvPicPr>
            <a:picLocks noGrp="1" noChangeAspect="1"/>
          </p:cNvPicPr>
          <p:nvPr>
            <p:ph sz="quarter" idx="11"/>
          </p:nvPr>
        </p:nvPicPr>
        <p:blipFill>
          <a:blip r:embed="rId2"/>
          <a:srcRect/>
          <a:stretch/>
        </p:blipFill>
        <p:spPr>
          <a:xfrm>
            <a:off x="6096000" y="1648422"/>
            <a:ext cx="5338109" cy="3561156"/>
          </a:xfrm>
        </p:spPr>
      </p:pic>
    </p:spTree>
    <p:extLst>
      <p:ext uri="{BB962C8B-B14F-4D97-AF65-F5344CB8AC3E}">
        <p14:creationId xmlns:p14="http://schemas.microsoft.com/office/powerpoint/2010/main" val="1994024988"/>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3ECCA-109B-93CF-0FCC-18F0A55F0F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B67BC2-B196-AA7E-F4CB-C5684743DB82}"/>
              </a:ext>
            </a:extLst>
          </p:cNvPr>
          <p:cNvSpPr>
            <a:spLocks noGrp="1"/>
          </p:cNvSpPr>
          <p:nvPr>
            <p:ph type="title"/>
          </p:nvPr>
        </p:nvSpPr>
        <p:spPr>
          <a:xfrm>
            <a:off x="814136" y="0"/>
            <a:ext cx="10515600" cy="1287379"/>
          </a:xfrm>
        </p:spPr>
        <p:txBody>
          <a:bodyPr lIns="0" rIns="0"/>
          <a:lstStyle/>
          <a:p>
            <a:r>
              <a:rPr lang="en-US" dirty="0"/>
              <a:t>State Funding (cont.)</a:t>
            </a:r>
          </a:p>
        </p:txBody>
      </p:sp>
      <p:sp>
        <p:nvSpPr>
          <p:cNvPr id="3" name="Content Placeholder 2">
            <a:extLst>
              <a:ext uri="{FF2B5EF4-FFF2-40B4-BE49-F238E27FC236}">
                <a16:creationId xmlns:a16="http://schemas.microsoft.com/office/drawing/2014/main" id="{DDAB9801-A3E3-CF43-66BA-8F1C0D232A4A}"/>
              </a:ext>
            </a:extLst>
          </p:cNvPr>
          <p:cNvSpPr>
            <a:spLocks noGrp="1"/>
          </p:cNvSpPr>
          <p:nvPr>
            <p:ph sz="quarter" idx="10"/>
          </p:nvPr>
        </p:nvSpPr>
        <p:spPr>
          <a:xfrm>
            <a:off x="895688" y="1571047"/>
            <a:ext cx="5120640" cy="4269032"/>
          </a:xfrm>
        </p:spPr>
        <p:txBody>
          <a:bodyPr lIns="0" tIns="0" rIns="0">
            <a:normAutofit fontScale="92500" lnSpcReduction="10000"/>
          </a:bodyPr>
          <a:lstStyle/>
          <a:p>
            <a:pPr marL="0" indent="0">
              <a:spcAft>
                <a:spcPts val="1200"/>
              </a:spcAft>
              <a:buNone/>
            </a:pPr>
            <a:r>
              <a:rPr lang="en-US" dirty="0"/>
              <a:t>Primarily distributed through the Local Control Funding Formula or other formula-based sources, but includes grants as well</a:t>
            </a:r>
          </a:p>
          <a:p>
            <a:pPr>
              <a:buFont typeface="Arial" panose="020B0604020202020204" pitchFamily="34" charset="0"/>
              <a:buChar char="•"/>
            </a:pPr>
            <a:r>
              <a:rPr lang="en-US" dirty="0"/>
              <a:t>Factors that can affect state funding:</a:t>
            </a:r>
          </a:p>
          <a:p>
            <a:pPr lvl="1">
              <a:buFont typeface="Arial" panose="020B0604020202020204" pitchFamily="34" charset="0"/>
              <a:buChar char="•"/>
            </a:pPr>
            <a:r>
              <a:rPr lang="en-US" dirty="0"/>
              <a:t>Attendance</a:t>
            </a:r>
          </a:p>
          <a:p>
            <a:pPr lvl="1">
              <a:buFont typeface="Arial" panose="020B0604020202020204" pitchFamily="34" charset="0"/>
              <a:buChar char="•"/>
            </a:pPr>
            <a:r>
              <a:rPr lang="en-US" dirty="0"/>
              <a:t>Population</a:t>
            </a:r>
          </a:p>
          <a:p>
            <a:pPr lvl="2">
              <a:buFont typeface="Arial" panose="020B0604020202020204" pitchFamily="34" charset="0"/>
              <a:buChar char="•"/>
            </a:pPr>
            <a:r>
              <a:rPr lang="en-US" dirty="0"/>
              <a:t>Low Income, Foster, and English Learners</a:t>
            </a:r>
          </a:p>
          <a:p>
            <a:pPr lvl="2">
              <a:buFont typeface="Arial" panose="020B0604020202020204" pitchFamily="34" charset="0"/>
              <a:buChar char="•"/>
            </a:pPr>
            <a:r>
              <a:rPr lang="en-US" dirty="0"/>
              <a:t>Students with Disabilities</a:t>
            </a:r>
          </a:p>
          <a:p>
            <a:pPr lvl="1">
              <a:buFont typeface="Arial" panose="020B0604020202020204" pitchFamily="34" charset="0"/>
              <a:buChar char="•"/>
            </a:pPr>
            <a:r>
              <a:rPr lang="en-US" dirty="0"/>
              <a:t>Successful grant applications</a:t>
            </a:r>
          </a:p>
        </p:txBody>
      </p:sp>
      <p:pic>
        <p:nvPicPr>
          <p:cNvPr id="6" name="Content Placeholder 5">
            <a:extLst>
              <a:ext uri="{FF2B5EF4-FFF2-40B4-BE49-F238E27FC236}">
                <a16:creationId xmlns:a16="http://schemas.microsoft.com/office/drawing/2014/main" id="{526455C0-7115-1400-2817-4C069D43E014}"/>
              </a:ext>
            </a:extLst>
          </p:cNvPr>
          <p:cNvPicPr>
            <a:picLocks noGrp="1" noChangeAspect="1"/>
          </p:cNvPicPr>
          <p:nvPr>
            <p:ph sz="quarter" idx="11"/>
          </p:nvPr>
        </p:nvPicPr>
        <p:blipFill>
          <a:blip r:embed="rId2"/>
          <a:srcRect/>
          <a:stretch/>
        </p:blipFill>
        <p:spPr>
          <a:xfrm>
            <a:off x="6096000" y="1648422"/>
            <a:ext cx="5338109" cy="3561156"/>
          </a:xfrm>
        </p:spPr>
      </p:pic>
    </p:spTree>
    <p:extLst>
      <p:ext uri="{BB962C8B-B14F-4D97-AF65-F5344CB8AC3E}">
        <p14:creationId xmlns:p14="http://schemas.microsoft.com/office/powerpoint/2010/main" val="1928874254"/>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4545A-106B-1CF6-AD03-27909BEFD4B3}"/>
              </a:ext>
            </a:extLst>
          </p:cNvPr>
          <p:cNvSpPr>
            <a:spLocks noGrp="1"/>
          </p:cNvSpPr>
          <p:nvPr>
            <p:ph type="title"/>
          </p:nvPr>
        </p:nvSpPr>
        <p:spPr>
          <a:xfrm>
            <a:off x="838200" y="365760"/>
            <a:ext cx="10515600" cy="1463040"/>
          </a:xfrm>
        </p:spPr>
        <p:txBody>
          <a:bodyPr lIns="0" rIns="0" anchor="b">
            <a:normAutofit/>
          </a:bodyPr>
          <a:lstStyle/>
          <a:p>
            <a:r>
              <a:rPr lang="en-US" dirty="0"/>
              <a:t>Major Factors Influencing </a:t>
            </a:r>
            <a:br>
              <a:rPr lang="en-US" dirty="0"/>
            </a:br>
            <a:r>
              <a:rPr lang="en-US" dirty="0"/>
              <a:t>District Budgeting</a:t>
            </a:r>
          </a:p>
        </p:txBody>
      </p:sp>
      <p:graphicFrame>
        <p:nvGraphicFramePr>
          <p:cNvPr id="5" name="Content Placeholder 2">
            <a:extLst>
              <a:ext uri="{FF2B5EF4-FFF2-40B4-BE49-F238E27FC236}">
                <a16:creationId xmlns:a16="http://schemas.microsoft.com/office/drawing/2014/main" id="{0CD0B22A-E704-BC82-6AAA-BF954C75642C}"/>
              </a:ext>
            </a:extLst>
          </p:cNvPr>
          <p:cNvGraphicFramePr>
            <a:graphicFrameLocks noGrp="1"/>
          </p:cNvGraphicFramePr>
          <p:nvPr>
            <p:ph sz="quarter" idx="10"/>
            <p:extLst>
              <p:ext uri="{D42A27DB-BD31-4B8C-83A1-F6EECF244321}">
                <p14:modId xmlns:p14="http://schemas.microsoft.com/office/powerpoint/2010/main" val="1701601185"/>
              </p:ext>
            </p:extLst>
          </p:nvPr>
        </p:nvGraphicFramePr>
        <p:xfrm>
          <a:off x="838200" y="1828800"/>
          <a:ext cx="10515600" cy="43329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5810475"/>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B8F6F-61BC-881F-79C7-9293B305D909}"/>
              </a:ext>
            </a:extLst>
          </p:cNvPr>
          <p:cNvSpPr>
            <a:spLocks noGrp="1"/>
          </p:cNvSpPr>
          <p:nvPr>
            <p:ph type="title"/>
          </p:nvPr>
        </p:nvSpPr>
        <p:spPr>
          <a:xfrm>
            <a:off x="838200" y="109387"/>
            <a:ext cx="10515600" cy="1463040"/>
          </a:xfrm>
        </p:spPr>
        <p:txBody>
          <a:bodyPr lIns="0" rIns="0" bIns="0" anchor="b">
            <a:normAutofit/>
          </a:bodyPr>
          <a:lstStyle/>
          <a:p>
            <a:r>
              <a:rPr lang="en-US" dirty="0"/>
              <a:t>The Budget Withholds Prop 98 Funding</a:t>
            </a:r>
          </a:p>
        </p:txBody>
      </p:sp>
      <p:graphicFrame>
        <p:nvGraphicFramePr>
          <p:cNvPr id="8" name="Content Placeholder 5">
            <a:extLst>
              <a:ext uri="{FF2B5EF4-FFF2-40B4-BE49-F238E27FC236}">
                <a16:creationId xmlns:a16="http://schemas.microsoft.com/office/drawing/2014/main" id="{F7835BFF-7D8A-04FD-0CEB-6946365FB248}"/>
              </a:ext>
            </a:extLst>
          </p:cNvPr>
          <p:cNvGraphicFramePr>
            <a:graphicFrameLocks noGrp="1"/>
          </p:cNvGraphicFramePr>
          <p:nvPr>
            <p:ph sz="quarter" idx="10"/>
            <p:extLst>
              <p:ext uri="{D42A27DB-BD31-4B8C-83A1-F6EECF244321}">
                <p14:modId xmlns:p14="http://schemas.microsoft.com/office/powerpoint/2010/main" val="744341945"/>
              </p:ext>
            </p:extLst>
          </p:nvPr>
        </p:nvGraphicFramePr>
        <p:xfrm>
          <a:off x="838200" y="1828800"/>
          <a:ext cx="10515600" cy="43329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4721533"/>
      </p:ext>
    </p:extLst>
  </p:cSld>
  <p:clrMapOvr>
    <a:masterClrMapping/>
  </p:clrMapOvr>
  <p:transition spd="med">
    <p:fade/>
  </p:transition>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Blue Background">
  <a:themeElements>
    <a:clrScheme name="Custom 1">
      <a:dk1>
        <a:srgbClr val="626669"/>
      </a:dk1>
      <a:lt1>
        <a:srgbClr val="FFFFFF"/>
      </a:lt1>
      <a:dk2>
        <a:srgbClr val="004976"/>
      </a:dk2>
      <a:lt2>
        <a:srgbClr val="F1BE48"/>
      </a:lt2>
      <a:accent1>
        <a:srgbClr val="006787"/>
      </a:accent1>
      <a:accent2>
        <a:srgbClr val="3B8CCB"/>
      </a:accent2>
      <a:accent3>
        <a:srgbClr val="4C8C2B"/>
      </a:accent3>
      <a:accent4>
        <a:srgbClr val="BCBD00"/>
      </a:accent4>
      <a:accent5>
        <a:srgbClr val="E00053"/>
      </a:accent5>
      <a:accent6>
        <a:srgbClr val="EF9347"/>
      </a:accent6>
      <a:hlink>
        <a:srgbClr val="626669"/>
      </a:hlink>
      <a:folHlink>
        <a:srgbClr val="929392"/>
      </a:folHlink>
    </a:clrScheme>
    <a:fontScheme name="Arial Bold">
      <a:majorFont>
        <a:latin typeface="Arial Bold"/>
        <a:ea typeface=""/>
        <a:cs typeface=""/>
      </a:majorFont>
      <a:minorFont>
        <a:latin typeface="Arial"/>
        <a:ea typeface=""/>
        <a:cs typeface=""/>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SBA-PP-Template2023-Widescreen" id="{04F23D55-DB3D-9842-B067-D4B62CF6F230}" vid="{C29EF48F-3FEC-FE48-92FE-99B77A8751DB}"/>
    </a:ext>
  </a:extLst>
</a:theme>
</file>

<file path=ppt/theme/theme2.xml><?xml version="1.0" encoding="utf-8"?>
<a:theme xmlns:a="http://schemas.openxmlformats.org/drawingml/2006/main" name="Light Background">
  <a:themeElements>
    <a:clrScheme name="Custom 1">
      <a:dk1>
        <a:srgbClr val="626669"/>
      </a:dk1>
      <a:lt1>
        <a:srgbClr val="FFFFFF"/>
      </a:lt1>
      <a:dk2>
        <a:srgbClr val="004976"/>
      </a:dk2>
      <a:lt2>
        <a:srgbClr val="F1BE48"/>
      </a:lt2>
      <a:accent1>
        <a:srgbClr val="006787"/>
      </a:accent1>
      <a:accent2>
        <a:srgbClr val="3B8CCB"/>
      </a:accent2>
      <a:accent3>
        <a:srgbClr val="4C8C2B"/>
      </a:accent3>
      <a:accent4>
        <a:srgbClr val="BCBD00"/>
      </a:accent4>
      <a:accent5>
        <a:srgbClr val="E00053"/>
      </a:accent5>
      <a:accent6>
        <a:srgbClr val="EF9347"/>
      </a:accent6>
      <a:hlink>
        <a:srgbClr val="626669"/>
      </a:hlink>
      <a:folHlink>
        <a:srgbClr val="929392"/>
      </a:folHlink>
    </a:clrScheme>
    <a:fontScheme name="Arial Bold">
      <a:majorFont>
        <a:latin typeface="Arial Bold"/>
        <a:ea typeface=""/>
        <a:cs typeface=""/>
      </a:majorFont>
      <a:minorFont>
        <a:latin typeface="Arial"/>
        <a:ea typeface=""/>
        <a:cs typeface=""/>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SBA-PP-Template2023-Widescreen" id="{04F23D55-DB3D-9842-B067-D4B62CF6F230}" vid="{8D3A439C-FD6C-6946-9771-6BE878802AB2}"/>
    </a:ext>
  </a:extLst>
</a:theme>
</file>

<file path=ppt/theme/theme3.xml><?xml version="1.0" encoding="utf-8"?>
<a:theme xmlns:a="http://schemas.openxmlformats.org/drawingml/2006/main" name="Image Layouts">
  <a:themeElements>
    <a:clrScheme name="CSBA">
      <a:dk1>
        <a:srgbClr val="626669"/>
      </a:dk1>
      <a:lt1>
        <a:srgbClr val="FFFFFF"/>
      </a:lt1>
      <a:dk2>
        <a:srgbClr val="004976"/>
      </a:dk2>
      <a:lt2>
        <a:srgbClr val="F1BE48"/>
      </a:lt2>
      <a:accent1>
        <a:srgbClr val="006787"/>
      </a:accent1>
      <a:accent2>
        <a:srgbClr val="3B8CCB"/>
      </a:accent2>
      <a:accent3>
        <a:srgbClr val="4C8C2B"/>
      </a:accent3>
      <a:accent4>
        <a:srgbClr val="BCBD00"/>
      </a:accent4>
      <a:accent5>
        <a:srgbClr val="E00053"/>
      </a:accent5>
      <a:accent6>
        <a:srgbClr val="EF9347"/>
      </a:accent6>
      <a:hlink>
        <a:srgbClr val="626669"/>
      </a:hlink>
      <a:folHlink>
        <a:srgbClr val="929392"/>
      </a:folHlink>
    </a:clrScheme>
    <a:fontScheme name="Arial Bold">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SBA-PP-Template2023-Widescreen" id="{04F23D55-DB3D-9842-B067-D4B62CF6F230}" vid="{56343AC0-E5A9-FA47-86B6-A7A0E310DD8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SBA Palette">
    <a:dk1>
      <a:sysClr val="windowText" lastClr="000000"/>
    </a:dk1>
    <a:lt1>
      <a:sysClr val="window" lastClr="FFFFFF"/>
    </a:lt1>
    <a:dk2>
      <a:srgbClr val="0E2841"/>
    </a:dk2>
    <a:lt2>
      <a:srgbClr val="E8E8E8"/>
    </a:lt2>
    <a:accent1>
      <a:srgbClr val="006DB1"/>
    </a:accent1>
    <a:accent2>
      <a:srgbClr val="F1BE48"/>
    </a:accent2>
    <a:accent3>
      <a:srgbClr val="004976"/>
    </a:accent3>
    <a:accent4>
      <a:srgbClr val="FBA61D"/>
    </a:accent4>
    <a:accent5>
      <a:srgbClr val="171818"/>
    </a:accent5>
    <a:accent6>
      <a:srgbClr val="393D47"/>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SBA Palette">
    <a:dk1>
      <a:sysClr val="windowText" lastClr="000000"/>
    </a:dk1>
    <a:lt1>
      <a:sysClr val="window" lastClr="FFFFFF"/>
    </a:lt1>
    <a:dk2>
      <a:srgbClr val="0E2841"/>
    </a:dk2>
    <a:lt2>
      <a:srgbClr val="E8E8E8"/>
    </a:lt2>
    <a:accent1>
      <a:srgbClr val="006DB1"/>
    </a:accent1>
    <a:accent2>
      <a:srgbClr val="F1BE48"/>
    </a:accent2>
    <a:accent3>
      <a:srgbClr val="004976"/>
    </a:accent3>
    <a:accent4>
      <a:srgbClr val="FBA61D"/>
    </a:accent4>
    <a:accent5>
      <a:srgbClr val="171818"/>
    </a:accent5>
    <a:accent6>
      <a:srgbClr val="393D47"/>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SBA Palette">
    <a:dk1>
      <a:sysClr val="windowText" lastClr="000000"/>
    </a:dk1>
    <a:lt1>
      <a:sysClr val="window" lastClr="FFFFFF"/>
    </a:lt1>
    <a:dk2>
      <a:srgbClr val="0E2841"/>
    </a:dk2>
    <a:lt2>
      <a:srgbClr val="E8E8E8"/>
    </a:lt2>
    <a:accent1>
      <a:srgbClr val="006DB1"/>
    </a:accent1>
    <a:accent2>
      <a:srgbClr val="F1BE48"/>
    </a:accent2>
    <a:accent3>
      <a:srgbClr val="004976"/>
    </a:accent3>
    <a:accent4>
      <a:srgbClr val="FBA61D"/>
    </a:accent4>
    <a:accent5>
      <a:srgbClr val="171818"/>
    </a:accent5>
    <a:accent6>
      <a:srgbClr val="393D47"/>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Blue Background</Template>
  <TotalTime>8110</TotalTime>
  <Words>1101</Words>
  <Application>Microsoft Office PowerPoint</Application>
  <PresentationFormat>Widescreen</PresentationFormat>
  <Paragraphs>113</Paragraphs>
  <Slides>18</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18</vt:i4>
      </vt:variant>
    </vt:vector>
  </HeadingPairs>
  <TitlesOfParts>
    <vt:vector size="27" baseType="lpstr">
      <vt:lpstr>Aptos</vt:lpstr>
      <vt:lpstr>Arial</vt:lpstr>
      <vt:lpstr>Arial Bold</vt:lpstr>
      <vt:lpstr>Calibri</vt:lpstr>
      <vt:lpstr>System Font Regular</vt:lpstr>
      <vt:lpstr>Wingdings</vt:lpstr>
      <vt:lpstr>Blue Background</vt:lpstr>
      <vt:lpstr>Light Background</vt:lpstr>
      <vt:lpstr>Image Layouts</vt:lpstr>
      <vt:lpstr>2025-2026 LEA Budgeting Template  </vt:lpstr>
      <vt:lpstr>Overview</vt:lpstr>
      <vt:lpstr>The California Budget Timeline</vt:lpstr>
      <vt:lpstr>Budget Timelines for LEAs</vt:lpstr>
      <vt:lpstr>How are schools historically funded  in California?</vt:lpstr>
      <vt:lpstr>State Funding</vt:lpstr>
      <vt:lpstr>State Funding (cont.)</vt:lpstr>
      <vt:lpstr>Major Factors Influencing  District Budgeting</vt:lpstr>
      <vt:lpstr>The Budget Withholds Prop 98 Funding</vt:lpstr>
      <vt:lpstr>Cost of Living Adjustments (COLA)</vt:lpstr>
      <vt:lpstr>[Your LEA’s budget/projections]</vt:lpstr>
      <vt:lpstr>California Statewide Enrollment </vt:lpstr>
      <vt:lpstr>Declining Enrollment</vt:lpstr>
      <vt:lpstr>[Your LEA’s enrollment trends]</vt:lpstr>
      <vt:lpstr>Federal Education Funding</vt:lpstr>
      <vt:lpstr>[Your LEA’s programs funded with federal dollars]</vt:lpstr>
      <vt:lpstr>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it rains, it pours Factors influencing local educational agency budgeting in an uncertain fiscal climate</dc:title>
  <dc:creator>Amanda Moen</dc:creator>
  <cp:lastModifiedBy>Jeremy Anderson</cp:lastModifiedBy>
  <cp:revision>16</cp:revision>
  <dcterms:created xsi:type="dcterms:W3CDTF">2024-03-04T19:40:14Z</dcterms:created>
  <dcterms:modified xsi:type="dcterms:W3CDTF">2025-11-04T23:31:50Z</dcterms:modified>
</cp:coreProperties>
</file>