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2" r:id="rId2"/>
    <p:sldMasterId id="2147483679" r:id="rId3"/>
  </p:sldMasterIdLst>
  <p:notesMasterIdLst>
    <p:notesMasterId r:id="rId42"/>
  </p:notesMasterIdLst>
  <p:handoutMasterIdLst>
    <p:handoutMasterId r:id="rId43"/>
  </p:handoutMasterIdLst>
  <p:sldIdLst>
    <p:sldId id="278" r:id="rId4"/>
    <p:sldId id="280" r:id="rId5"/>
    <p:sldId id="301" r:id="rId6"/>
    <p:sldId id="268" r:id="rId7"/>
    <p:sldId id="309" r:id="rId8"/>
    <p:sldId id="303" r:id="rId9"/>
    <p:sldId id="308" r:id="rId10"/>
    <p:sldId id="304" r:id="rId11"/>
    <p:sldId id="310" r:id="rId12"/>
    <p:sldId id="311" r:id="rId13"/>
    <p:sldId id="288" r:id="rId14"/>
    <p:sldId id="295" r:id="rId15"/>
    <p:sldId id="286" r:id="rId16"/>
    <p:sldId id="271" r:id="rId17"/>
    <p:sldId id="291" r:id="rId18"/>
    <p:sldId id="292" r:id="rId19"/>
    <p:sldId id="293" r:id="rId20"/>
    <p:sldId id="294" r:id="rId21"/>
    <p:sldId id="279" r:id="rId22"/>
    <p:sldId id="298" r:id="rId23"/>
    <p:sldId id="296" r:id="rId24"/>
    <p:sldId id="305" r:id="rId25"/>
    <p:sldId id="306" r:id="rId26"/>
    <p:sldId id="315" r:id="rId27"/>
    <p:sldId id="316" r:id="rId28"/>
    <p:sldId id="317" r:id="rId29"/>
    <p:sldId id="318" r:id="rId30"/>
    <p:sldId id="319" r:id="rId31"/>
    <p:sldId id="320" r:id="rId32"/>
    <p:sldId id="321" r:id="rId33"/>
    <p:sldId id="322" r:id="rId34"/>
    <p:sldId id="323" r:id="rId35"/>
    <p:sldId id="324" r:id="rId36"/>
    <p:sldId id="312" r:id="rId37"/>
    <p:sldId id="325" r:id="rId38"/>
    <p:sldId id="328" r:id="rId39"/>
    <p:sldId id="329" r:id="rId40"/>
    <p:sldId id="313" r:id="rId41"/>
  </p:sldIdLst>
  <p:sldSz cx="9144000" cy="6858000" type="screen4x3"/>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54769"/>
    <a:srgbClr val="FFFFFF"/>
    <a:srgbClr val="FFFFEB"/>
    <a:srgbClr val="FFCC99"/>
    <a:srgbClr val="FF9966"/>
    <a:srgbClr val="CCECFF"/>
    <a:srgbClr val="0066FF"/>
    <a:srgbClr val="FFFF99"/>
    <a:srgbClr val="FFFFEF"/>
    <a:srgbClr val="FFFF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6719" autoAdjust="0"/>
  </p:normalViewPr>
  <p:slideViewPr>
    <p:cSldViewPr snapToGrid="0" snapToObjects="1">
      <p:cViewPr>
        <p:scale>
          <a:sx n="80" d="100"/>
          <a:sy n="80" d="100"/>
        </p:scale>
        <p:origin x="-8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346"/>
    </p:cViewPr>
  </p:sorterViewPr>
  <p:notesViewPr>
    <p:cSldViewPr snapToGrid="0" snapToObjects="1">
      <p:cViewPr varScale="1">
        <p:scale>
          <a:sx n="61" d="100"/>
          <a:sy n="61" d="100"/>
        </p:scale>
        <p:origin x="-2736" y="-78"/>
      </p:cViewPr>
      <p:guideLst>
        <p:guide orient="horz" pos="2928"/>
        <p:guide pos="216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58CFDB-02A3-4441-A6E9-EA0B8AA8B397}" type="doc">
      <dgm:prSet loTypeId="urn:microsoft.com/office/officeart/2008/layout/SquareAccentList" loCatId="list" qsTypeId="urn:microsoft.com/office/officeart/2005/8/quickstyle/simple1" qsCatId="simple" csTypeId="urn:microsoft.com/office/officeart/2005/8/colors/colorful5" csCatId="colorful" phldr="1"/>
      <dgm:spPr/>
      <dgm:t>
        <a:bodyPr/>
        <a:lstStyle/>
        <a:p>
          <a:endParaRPr lang="en-US"/>
        </a:p>
      </dgm:t>
    </dgm:pt>
    <dgm:pt modelId="{159DEFD6-15ED-4391-9FEC-99B0C0541062}">
      <dgm:prSet phldrT="[Text]"/>
      <dgm:spPr/>
      <dgm:t>
        <a:bodyPr/>
        <a:lstStyle/>
        <a:p>
          <a:pPr algn="ctr"/>
          <a:r>
            <a:rPr lang="en-US" dirty="0" smtClean="0"/>
            <a:t>Past:  Plans follow budgets</a:t>
          </a:r>
          <a:endParaRPr lang="en-US" dirty="0"/>
        </a:p>
      </dgm:t>
    </dgm:pt>
    <dgm:pt modelId="{98E8DF43-5AD5-45A3-9E0F-540D7789FBB8}" type="parTrans" cxnId="{BF073D0D-7962-4F3C-B9EA-63FF104F10AD}">
      <dgm:prSet/>
      <dgm:spPr/>
      <dgm:t>
        <a:bodyPr/>
        <a:lstStyle/>
        <a:p>
          <a:endParaRPr lang="en-US"/>
        </a:p>
      </dgm:t>
    </dgm:pt>
    <dgm:pt modelId="{A857D168-BC49-4DB2-B3D9-D44A5B3FAC3E}" type="sibTrans" cxnId="{BF073D0D-7962-4F3C-B9EA-63FF104F10AD}">
      <dgm:prSet/>
      <dgm:spPr/>
      <dgm:t>
        <a:bodyPr/>
        <a:lstStyle/>
        <a:p>
          <a:endParaRPr lang="en-US"/>
        </a:p>
      </dgm:t>
    </dgm:pt>
    <dgm:pt modelId="{4A207D4C-7976-4F30-AE14-B1D4FEA33736}">
      <dgm:prSet phldrT="[Text]" custT="1"/>
      <dgm:spPr/>
      <dgm:t>
        <a:bodyPr/>
        <a:lstStyle/>
        <a:p>
          <a:r>
            <a:rPr lang="en-US" sz="1600" dirty="0" smtClean="0"/>
            <a:t>Schools then completing the SPSA for compliance reasons</a:t>
          </a:r>
          <a:endParaRPr lang="en-US" sz="1600" dirty="0"/>
        </a:p>
      </dgm:t>
    </dgm:pt>
    <dgm:pt modelId="{DBDFEEB2-AFE6-4FA7-B500-4F5A593519C3}" type="parTrans" cxnId="{69AAD03B-96F3-40D7-9DE7-65F5F894CFDB}">
      <dgm:prSet/>
      <dgm:spPr/>
      <dgm:t>
        <a:bodyPr/>
        <a:lstStyle/>
        <a:p>
          <a:endParaRPr lang="en-US"/>
        </a:p>
      </dgm:t>
    </dgm:pt>
    <dgm:pt modelId="{CACCE58C-B76A-4B30-BBC4-6E6B0C6EE805}" type="sibTrans" cxnId="{69AAD03B-96F3-40D7-9DE7-65F5F894CFDB}">
      <dgm:prSet/>
      <dgm:spPr/>
      <dgm:t>
        <a:bodyPr/>
        <a:lstStyle/>
        <a:p>
          <a:endParaRPr lang="en-US"/>
        </a:p>
      </dgm:t>
    </dgm:pt>
    <dgm:pt modelId="{5377E004-D9D0-46DF-ABEB-CD31A25C7BA1}">
      <dgm:prSet phldrT="[Text]"/>
      <dgm:spPr/>
      <dgm:t>
        <a:bodyPr/>
        <a:lstStyle/>
        <a:p>
          <a:pPr algn="ctr"/>
          <a:r>
            <a:rPr lang="en-US" dirty="0" smtClean="0"/>
            <a:t>Future:  Plans Drive Budgets</a:t>
          </a:r>
          <a:endParaRPr lang="en-US" dirty="0"/>
        </a:p>
      </dgm:t>
    </dgm:pt>
    <dgm:pt modelId="{353C191B-3FA7-4108-8541-BB8E3DBD9E01}" type="parTrans" cxnId="{37465421-7783-4E9F-A4ED-FF0F526495A7}">
      <dgm:prSet/>
      <dgm:spPr/>
      <dgm:t>
        <a:bodyPr/>
        <a:lstStyle/>
        <a:p>
          <a:endParaRPr lang="en-US"/>
        </a:p>
      </dgm:t>
    </dgm:pt>
    <dgm:pt modelId="{BD09ADF4-ED2C-4948-B42F-7C0647C3FB53}" type="sibTrans" cxnId="{37465421-7783-4E9F-A4ED-FF0F526495A7}">
      <dgm:prSet/>
      <dgm:spPr/>
      <dgm:t>
        <a:bodyPr/>
        <a:lstStyle/>
        <a:p>
          <a:endParaRPr lang="en-US"/>
        </a:p>
      </dgm:t>
    </dgm:pt>
    <dgm:pt modelId="{9F197929-84EA-4908-84E6-2951695A31C6}">
      <dgm:prSet phldrT="[Text]" custT="1"/>
      <dgm:spPr/>
      <dgm:t>
        <a:bodyPr/>
        <a:lstStyle/>
        <a:p>
          <a:r>
            <a:rPr lang="en-US" sz="1600" dirty="0" smtClean="0"/>
            <a:t>Goals and priorities  are in place and shape how resources are allocated when details become available</a:t>
          </a:r>
        </a:p>
      </dgm:t>
    </dgm:pt>
    <dgm:pt modelId="{DC2A5769-3AAB-4C06-B689-D985ABCAC89A}" type="parTrans" cxnId="{E85477BB-E9AA-4F63-A4D2-3A59485C4A8F}">
      <dgm:prSet/>
      <dgm:spPr/>
      <dgm:t>
        <a:bodyPr/>
        <a:lstStyle/>
        <a:p>
          <a:endParaRPr lang="en-US"/>
        </a:p>
      </dgm:t>
    </dgm:pt>
    <dgm:pt modelId="{DB08B505-D063-4843-A28A-5705785B5EF7}" type="sibTrans" cxnId="{E85477BB-E9AA-4F63-A4D2-3A59485C4A8F}">
      <dgm:prSet/>
      <dgm:spPr/>
      <dgm:t>
        <a:bodyPr/>
        <a:lstStyle/>
        <a:p>
          <a:endParaRPr lang="en-US"/>
        </a:p>
      </dgm:t>
    </dgm:pt>
    <dgm:pt modelId="{745AA662-371F-43DD-B30E-F9EC15C44D89}">
      <dgm:prSet custT="1"/>
      <dgm:spPr/>
      <dgm:t>
        <a:bodyPr/>
        <a:lstStyle/>
        <a:p>
          <a:r>
            <a:rPr lang="en-US" sz="1600" dirty="0" smtClean="0"/>
            <a:t>The Governor proposes a budget in January; districts calculate what schools will receive.</a:t>
          </a:r>
          <a:endParaRPr lang="en-US" sz="1600" dirty="0"/>
        </a:p>
      </dgm:t>
    </dgm:pt>
    <dgm:pt modelId="{8578759A-6BE1-4763-8030-4B358A8E9AAF}" type="parTrans" cxnId="{9AC4AB94-C901-46EC-9945-5C9E6B9DFFDC}">
      <dgm:prSet/>
      <dgm:spPr/>
      <dgm:t>
        <a:bodyPr/>
        <a:lstStyle/>
        <a:p>
          <a:endParaRPr lang="en-US"/>
        </a:p>
      </dgm:t>
    </dgm:pt>
    <dgm:pt modelId="{851576CE-61CA-442C-A652-BBF6E3441630}" type="sibTrans" cxnId="{9AC4AB94-C901-46EC-9945-5C9E6B9DFFDC}">
      <dgm:prSet/>
      <dgm:spPr/>
      <dgm:t>
        <a:bodyPr/>
        <a:lstStyle/>
        <a:p>
          <a:endParaRPr lang="en-US"/>
        </a:p>
      </dgm:t>
    </dgm:pt>
    <dgm:pt modelId="{DE947B3B-1BF1-4277-838B-60CB1F94C683}">
      <dgm:prSet phldrT="[Text]"/>
      <dgm:spPr/>
      <dgm:t>
        <a:bodyPr/>
        <a:lstStyle/>
        <a:p>
          <a:r>
            <a:rPr lang="en-US" dirty="0" smtClean="0"/>
            <a:t>The planning cycle for the next school year  begins in the fall, before the budget is fixed</a:t>
          </a:r>
        </a:p>
      </dgm:t>
    </dgm:pt>
    <dgm:pt modelId="{BE19AAF3-982A-47DA-853A-665547D7872B}" type="parTrans" cxnId="{C247E581-33F7-4D4D-B0E2-26B132BD4B3E}">
      <dgm:prSet/>
      <dgm:spPr/>
      <dgm:t>
        <a:bodyPr/>
        <a:lstStyle/>
        <a:p>
          <a:endParaRPr lang="en-US"/>
        </a:p>
      </dgm:t>
    </dgm:pt>
    <dgm:pt modelId="{EF202EB1-E463-4395-AEC3-E4C23C4182C0}" type="sibTrans" cxnId="{C247E581-33F7-4D4D-B0E2-26B132BD4B3E}">
      <dgm:prSet/>
      <dgm:spPr/>
      <dgm:t>
        <a:bodyPr/>
        <a:lstStyle/>
        <a:p>
          <a:endParaRPr lang="en-US"/>
        </a:p>
      </dgm:t>
    </dgm:pt>
    <dgm:pt modelId="{20928089-32B7-4AAD-A4D6-738108D32524}">
      <dgm:prSet phldrT="[Text]"/>
      <dgm:spPr/>
      <dgm:t>
        <a:bodyPr/>
        <a:lstStyle/>
        <a:p>
          <a:r>
            <a:rPr lang="en-US" dirty="0" smtClean="0"/>
            <a:t>Planning begins with a review of data </a:t>
          </a:r>
        </a:p>
      </dgm:t>
    </dgm:pt>
    <dgm:pt modelId="{1924EDA4-16A6-4D30-8337-303CB56264E0}" type="parTrans" cxnId="{CE90D2E3-9BFD-4B9F-BA5E-4A7DA023F0B7}">
      <dgm:prSet/>
      <dgm:spPr/>
      <dgm:t>
        <a:bodyPr/>
        <a:lstStyle/>
        <a:p>
          <a:endParaRPr lang="en-US"/>
        </a:p>
      </dgm:t>
    </dgm:pt>
    <dgm:pt modelId="{32A3F913-F7E7-4F00-9D39-5AA9CDD08C68}" type="sibTrans" cxnId="{CE90D2E3-9BFD-4B9F-BA5E-4A7DA023F0B7}">
      <dgm:prSet/>
      <dgm:spPr/>
      <dgm:t>
        <a:bodyPr/>
        <a:lstStyle/>
        <a:p>
          <a:endParaRPr lang="en-US"/>
        </a:p>
      </dgm:t>
    </dgm:pt>
    <dgm:pt modelId="{012DF588-795C-48BA-B41D-F120B67EA7BD}">
      <dgm:prSet phldrT="[Text]"/>
      <dgm:spPr/>
      <dgm:t>
        <a:bodyPr/>
        <a:lstStyle/>
        <a:p>
          <a:r>
            <a:rPr lang="en-US" dirty="0" smtClean="0"/>
            <a:t>The longer planning cycle allows time for community engagement</a:t>
          </a:r>
        </a:p>
      </dgm:t>
    </dgm:pt>
    <dgm:pt modelId="{27BF1BF6-6F72-4EF3-BDD7-CC18AB42A9E3}" type="parTrans" cxnId="{7D6DAA30-B79B-44A1-B778-83576BF29003}">
      <dgm:prSet/>
      <dgm:spPr/>
      <dgm:t>
        <a:bodyPr/>
        <a:lstStyle/>
        <a:p>
          <a:endParaRPr lang="en-US"/>
        </a:p>
      </dgm:t>
    </dgm:pt>
    <dgm:pt modelId="{10CBD87B-33CD-4E25-BC7D-E947F061B94D}" type="sibTrans" cxnId="{7D6DAA30-B79B-44A1-B778-83576BF29003}">
      <dgm:prSet/>
      <dgm:spPr/>
      <dgm:t>
        <a:bodyPr/>
        <a:lstStyle/>
        <a:p>
          <a:endParaRPr lang="en-US"/>
        </a:p>
      </dgm:t>
    </dgm:pt>
    <dgm:pt modelId="{A67F7864-AB86-4BDD-ACB7-8FBD63EDBFEA}">
      <dgm:prSet custT="1"/>
      <dgm:spPr/>
      <dgm:t>
        <a:bodyPr/>
        <a:lstStyle/>
        <a:p>
          <a:r>
            <a:rPr lang="en-US" sz="1600" dirty="0" smtClean="0"/>
            <a:t>There is not sufficient time to build community buy-in for the plan</a:t>
          </a:r>
          <a:endParaRPr lang="en-US" sz="1600" dirty="0"/>
        </a:p>
      </dgm:t>
    </dgm:pt>
    <dgm:pt modelId="{671B066A-A170-421D-8165-5BAD2AC9B86C}" type="parTrans" cxnId="{35D1B19A-FF82-46AA-95C1-E352D89DAB9E}">
      <dgm:prSet/>
      <dgm:spPr/>
      <dgm:t>
        <a:bodyPr/>
        <a:lstStyle/>
        <a:p>
          <a:endParaRPr lang="en-US"/>
        </a:p>
      </dgm:t>
    </dgm:pt>
    <dgm:pt modelId="{E3CE9A09-584D-4677-B68D-9B9DC9D5D093}" type="sibTrans" cxnId="{35D1B19A-FF82-46AA-95C1-E352D89DAB9E}">
      <dgm:prSet/>
      <dgm:spPr/>
      <dgm:t>
        <a:bodyPr/>
        <a:lstStyle/>
        <a:p>
          <a:endParaRPr lang="en-US"/>
        </a:p>
      </dgm:t>
    </dgm:pt>
    <dgm:pt modelId="{0C3203A2-CB25-4782-ADEE-E75AE7F932B4}">
      <dgm:prSet custT="1"/>
      <dgm:spPr/>
      <dgm:t>
        <a:bodyPr/>
        <a:lstStyle/>
        <a:p>
          <a:r>
            <a:rPr lang="en-US" sz="1600" dirty="0" smtClean="0"/>
            <a:t>Schools and districts  develop and adopt a budget quickly, in a reactive mode</a:t>
          </a:r>
          <a:endParaRPr lang="en-US" sz="1600" dirty="0"/>
        </a:p>
      </dgm:t>
    </dgm:pt>
    <dgm:pt modelId="{675934F3-4332-44D4-8630-40409DC5EFC1}" type="parTrans" cxnId="{B59D9719-A995-4EB1-88BD-6D3ECD85FE48}">
      <dgm:prSet/>
      <dgm:spPr/>
      <dgm:t>
        <a:bodyPr/>
        <a:lstStyle/>
        <a:p>
          <a:endParaRPr lang="en-US"/>
        </a:p>
      </dgm:t>
    </dgm:pt>
    <dgm:pt modelId="{1DE5D1A6-06E1-452C-A44B-49D360663490}" type="sibTrans" cxnId="{B59D9719-A995-4EB1-88BD-6D3ECD85FE48}">
      <dgm:prSet/>
      <dgm:spPr/>
      <dgm:t>
        <a:bodyPr/>
        <a:lstStyle/>
        <a:p>
          <a:endParaRPr lang="en-US"/>
        </a:p>
      </dgm:t>
    </dgm:pt>
    <dgm:pt modelId="{3EDDDEDF-963A-4055-87E7-3376BD86D704}" type="pres">
      <dgm:prSet presAssocID="{D758CFDB-02A3-4441-A6E9-EA0B8AA8B397}" presName="layout" presStyleCnt="0">
        <dgm:presLayoutVars>
          <dgm:chMax/>
          <dgm:chPref/>
          <dgm:dir/>
          <dgm:resizeHandles/>
        </dgm:presLayoutVars>
      </dgm:prSet>
      <dgm:spPr/>
      <dgm:t>
        <a:bodyPr/>
        <a:lstStyle/>
        <a:p>
          <a:endParaRPr lang="en-US"/>
        </a:p>
      </dgm:t>
    </dgm:pt>
    <dgm:pt modelId="{3192A98E-491E-4EA7-AD81-92904340C24A}" type="pres">
      <dgm:prSet presAssocID="{159DEFD6-15ED-4391-9FEC-99B0C0541062}" presName="root" presStyleCnt="0">
        <dgm:presLayoutVars>
          <dgm:chMax/>
          <dgm:chPref/>
        </dgm:presLayoutVars>
      </dgm:prSet>
      <dgm:spPr/>
    </dgm:pt>
    <dgm:pt modelId="{2560F267-7A74-46E4-AAFB-D98C0BEC9A5C}" type="pres">
      <dgm:prSet presAssocID="{159DEFD6-15ED-4391-9FEC-99B0C0541062}" presName="rootComposite" presStyleCnt="0">
        <dgm:presLayoutVars/>
      </dgm:prSet>
      <dgm:spPr/>
    </dgm:pt>
    <dgm:pt modelId="{239E1A51-C845-4612-98EA-704F665645C2}" type="pres">
      <dgm:prSet presAssocID="{159DEFD6-15ED-4391-9FEC-99B0C0541062}" presName="ParentAccent" presStyleLbl="alignNode1" presStyleIdx="0" presStyleCnt="2" custLinFactNeighborX="917" custLinFactNeighborY="1356"/>
      <dgm:spPr/>
    </dgm:pt>
    <dgm:pt modelId="{2FD101EE-1B43-439A-9830-882946EDFBD9}" type="pres">
      <dgm:prSet presAssocID="{159DEFD6-15ED-4391-9FEC-99B0C0541062}" presName="ParentSmallAccent" presStyleLbl="fgAcc1" presStyleIdx="0" presStyleCnt="2"/>
      <dgm:spPr/>
    </dgm:pt>
    <dgm:pt modelId="{F8CD91B7-111E-42C4-BB29-FCADF076C11D}" type="pres">
      <dgm:prSet presAssocID="{159DEFD6-15ED-4391-9FEC-99B0C0541062}" presName="Parent" presStyleLbl="revTx" presStyleIdx="0" presStyleCnt="10">
        <dgm:presLayoutVars>
          <dgm:chMax/>
          <dgm:chPref val="4"/>
          <dgm:bulletEnabled val="1"/>
        </dgm:presLayoutVars>
      </dgm:prSet>
      <dgm:spPr/>
      <dgm:t>
        <a:bodyPr/>
        <a:lstStyle/>
        <a:p>
          <a:endParaRPr lang="en-US"/>
        </a:p>
      </dgm:t>
    </dgm:pt>
    <dgm:pt modelId="{552765FD-B022-40ED-9B5D-750A4782E7BF}" type="pres">
      <dgm:prSet presAssocID="{159DEFD6-15ED-4391-9FEC-99B0C0541062}" presName="childShape" presStyleCnt="0">
        <dgm:presLayoutVars>
          <dgm:chMax val="0"/>
          <dgm:chPref val="0"/>
        </dgm:presLayoutVars>
      </dgm:prSet>
      <dgm:spPr/>
    </dgm:pt>
    <dgm:pt modelId="{0D27EFF2-B685-4280-8494-519758C3763C}" type="pres">
      <dgm:prSet presAssocID="{745AA662-371F-43DD-B30E-F9EC15C44D89}" presName="childComposite" presStyleCnt="0">
        <dgm:presLayoutVars>
          <dgm:chMax val="0"/>
          <dgm:chPref val="0"/>
        </dgm:presLayoutVars>
      </dgm:prSet>
      <dgm:spPr/>
    </dgm:pt>
    <dgm:pt modelId="{1CB90C88-F8AF-4DAB-9F8E-35AA4C8B41B8}" type="pres">
      <dgm:prSet presAssocID="{745AA662-371F-43DD-B30E-F9EC15C44D89}" presName="ChildAccent" presStyleLbl="solidFgAcc1" presStyleIdx="0" presStyleCnt="8"/>
      <dgm:spPr/>
    </dgm:pt>
    <dgm:pt modelId="{32EE2695-AC64-4163-9770-DBD8BF29116C}" type="pres">
      <dgm:prSet presAssocID="{745AA662-371F-43DD-B30E-F9EC15C44D89}" presName="Child" presStyleLbl="revTx" presStyleIdx="1" presStyleCnt="10">
        <dgm:presLayoutVars>
          <dgm:chMax val="0"/>
          <dgm:chPref val="0"/>
          <dgm:bulletEnabled val="1"/>
        </dgm:presLayoutVars>
      </dgm:prSet>
      <dgm:spPr/>
      <dgm:t>
        <a:bodyPr/>
        <a:lstStyle/>
        <a:p>
          <a:endParaRPr lang="en-US"/>
        </a:p>
      </dgm:t>
    </dgm:pt>
    <dgm:pt modelId="{DC7435A4-1C4A-4D83-B7AF-9A0A8833FBDB}" type="pres">
      <dgm:prSet presAssocID="{0C3203A2-CB25-4782-ADEE-E75AE7F932B4}" presName="childComposite" presStyleCnt="0">
        <dgm:presLayoutVars>
          <dgm:chMax val="0"/>
          <dgm:chPref val="0"/>
        </dgm:presLayoutVars>
      </dgm:prSet>
      <dgm:spPr/>
    </dgm:pt>
    <dgm:pt modelId="{183A4DCB-87F3-4D61-82AE-545C38FCB866}" type="pres">
      <dgm:prSet presAssocID="{0C3203A2-CB25-4782-ADEE-E75AE7F932B4}" presName="ChildAccent" presStyleLbl="solidFgAcc1" presStyleIdx="1" presStyleCnt="8"/>
      <dgm:spPr/>
    </dgm:pt>
    <dgm:pt modelId="{31A99CA4-C727-487D-BF3C-C420F7B59997}" type="pres">
      <dgm:prSet presAssocID="{0C3203A2-CB25-4782-ADEE-E75AE7F932B4}" presName="Child" presStyleLbl="revTx" presStyleIdx="2" presStyleCnt="10">
        <dgm:presLayoutVars>
          <dgm:chMax val="0"/>
          <dgm:chPref val="0"/>
          <dgm:bulletEnabled val="1"/>
        </dgm:presLayoutVars>
      </dgm:prSet>
      <dgm:spPr/>
      <dgm:t>
        <a:bodyPr/>
        <a:lstStyle/>
        <a:p>
          <a:endParaRPr lang="en-US"/>
        </a:p>
      </dgm:t>
    </dgm:pt>
    <dgm:pt modelId="{DCB20804-B35D-4E96-A5E5-99FDA1565D6B}" type="pres">
      <dgm:prSet presAssocID="{A67F7864-AB86-4BDD-ACB7-8FBD63EDBFEA}" presName="childComposite" presStyleCnt="0">
        <dgm:presLayoutVars>
          <dgm:chMax val="0"/>
          <dgm:chPref val="0"/>
        </dgm:presLayoutVars>
      </dgm:prSet>
      <dgm:spPr/>
    </dgm:pt>
    <dgm:pt modelId="{8151559F-675F-4331-955F-7F44E6D69DD8}" type="pres">
      <dgm:prSet presAssocID="{A67F7864-AB86-4BDD-ACB7-8FBD63EDBFEA}" presName="ChildAccent" presStyleLbl="solidFgAcc1" presStyleIdx="2" presStyleCnt="8"/>
      <dgm:spPr/>
    </dgm:pt>
    <dgm:pt modelId="{B1EE0174-4AFB-46E4-83AB-5F338A8E11DF}" type="pres">
      <dgm:prSet presAssocID="{A67F7864-AB86-4BDD-ACB7-8FBD63EDBFEA}" presName="Child" presStyleLbl="revTx" presStyleIdx="3" presStyleCnt="10">
        <dgm:presLayoutVars>
          <dgm:chMax val="0"/>
          <dgm:chPref val="0"/>
          <dgm:bulletEnabled val="1"/>
        </dgm:presLayoutVars>
      </dgm:prSet>
      <dgm:spPr/>
      <dgm:t>
        <a:bodyPr/>
        <a:lstStyle/>
        <a:p>
          <a:endParaRPr lang="en-US"/>
        </a:p>
      </dgm:t>
    </dgm:pt>
    <dgm:pt modelId="{F62A37D7-7731-48AC-AA36-EBC2BF76D9D9}" type="pres">
      <dgm:prSet presAssocID="{4A207D4C-7976-4F30-AE14-B1D4FEA33736}" presName="childComposite" presStyleCnt="0">
        <dgm:presLayoutVars>
          <dgm:chMax val="0"/>
          <dgm:chPref val="0"/>
        </dgm:presLayoutVars>
      </dgm:prSet>
      <dgm:spPr/>
    </dgm:pt>
    <dgm:pt modelId="{D13E7E68-FE65-454C-A607-FAF4A688BD3D}" type="pres">
      <dgm:prSet presAssocID="{4A207D4C-7976-4F30-AE14-B1D4FEA33736}" presName="ChildAccent" presStyleLbl="solidFgAcc1" presStyleIdx="3" presStyleCnt="8"/>
      <dgm:spPr/>
    </dgm:pt>
    <dgm:pt modelId="{58214856-E8BB-4AEC-B120-5F6936B11FFE}" type="pres">
      <dgm:prSet presAssocID="{4A207D4C-7976-4F30-AE14-B1D4FEA33736}" presName="Child" presStyleLbl="revTx" presStyleIdx="4" presStyleCnt="10">
        <dgm:presLayoutVars>
          <dgm:chMax val="0"/>
          <dgm:chPref val="0"/>
          <dgm:bulletEnabled val="1"/>
        </dgm:presLayoutVars>
      </dgm:prSet>
      <dgm:spPr/>
      <dgm:t>
        <a:bodyPr/>
        <a:lstStyle/>
        <a:p>
          <a:endParaRPr lang="en-US"/>
        </a:p>
      </dgm:t>
    </dgm:pt>
    <dgm:pt modelId="{3D2965A6-37B9-4BCF-B543-DCA5D6C1AC97}" type="pres">
      <dgm:prSet presAssocID="{5377E004-D9D0-46DF-ABEB-CD31A25C7BA1}" presName="root" presStyleCnt="0">
        <dgm:presLayoutVars>
          <dgm:chMax/>
          <dgm:chPref/>
        </dgm:presLayoutVars>
      </dgm:prSet>
      <dgm:spPr/>
    </dgm:pt>
    <dgm:pt modelId="{8BC5094C-1C34-4B3E-9D6C-D3638D684A09}" type="pres">
      <dgm:prSet presAssocID="{5377E004-D9D0-46DF-ABEB-CD31A25C7BA1}" presName="rootComposite" presStyleCnt="0">
        <dgm:presLayoutVars/>
      </dgm:prSet>
      <dgm:spPr/>
    </dgm:pt>
    <dgm:pt modelId="{BAA6E94D-C70F-48F9-9FF8-BE1416468340}" type="pres">
      <dgm:prSet presAssocID="{5377E004-D9D0-46DF-ABEB-CD31A25C7BA1}" presName="ParentAccent" presStyleLbl="alignNode1" presStyleIdx="1" presStyleCnt="2"/>
      <dgm:spPr/>
    </dgm:pt>
    <dgm:pt modelId="{1AA9073D-285E-4C69-9B90-30841543993C}" type="pres">
      <dgm:prSet presAssocID="{5377E004-D9D0-46DF-ABEB-CD31A25C7BA1}" presName="ParentSmallAccent" presStyleLbl="fgAcc1" presStyleIdx="1" presStyleCnt="2"/>
      <dgm:spPr/>
    </dgm:pt>
    <dgm:pt modelId="{63933349-FAC3-4265-B8FC-6B7B8B7C6C19}" type="pres">
      <dgm:prSet presAssocID="{5377E004-D9D0-46DF-ABEB-CD31A25C7BA1}" presName="Parent" presStyleLbl="revTx" presStyleIdx="5" presStyleCnt="10">
        <dgm:presLayoutVars>
          <dgm:chMax/>
          <dgm:chPref val="4"/>
          <dgm:bulletEnabled val="1"/>
        </dgm:presLayoutVars>
      </dgm:prSet>
      <dgm:spPr/>
      <dgm:t>
        <a:bodyPr/>
        <a:lstStyle/>
        <a:p>
          <a:endParaRPr lang="en-US"/>
        </a:p>
      </dgm:t>
    </dgm:pt>
    <dgm:pt modelId="{8C1B55B4-1774-4B58-AA34-B15B8CB7A8F2}" type="pres">
      <dgm:prSet presAssocID="{5377E004-D9D0-46DF-ABEB-CD31A25C7BA1}" presName="childShape" presStyleCnt="0">
        <dgm:presLayoutVars>
          <dgm:chMax val="0"/>
          <dgm:chPref val="0"/>
        </dgm:presLayoutVars>
      </dgm:prSet>
      <dgm:spPr/>
    </dgm:pt>
    <dgm:pt modelId="{C9017C31-BDF9-43BA-BA6E-008021A8358B}" type="pres">
      <dgm:prSet presAssocID="{DE947B3B-1BF1-4277-838B-60CB1F94C683}" presName="childComposite" presStyleCnt="0">
        <dgm:presLayoutVars>
          <dgm:chMax val="0"/>
          <dgm:chPref val="0"/>
        </dgm:presLayoutVars>
      </dgm:prSet>
      <dgm:spPr/>
    </dgm:pt>
    <dgm:pt modelId="{B9993C9F-D76C-4DF4-8582-7CE062961864}" type="pres">
      <dgm:prSet presAssocID="{DE947B3B-1BF1-4277-838B-60CB1F94C683}" presName="ChildAccent" presStyleLbl="solidFgAcc1" presStyleIdx="4" presStyleCnt="8"/>
      <dgm:spPr/>
    </dgm:pt>
    <dgm:pt modelId="{B51973CD-B2C7-4F08-8E0A-E5FB7668B8E7}" type="pres">
      <dgm:prSet presAssocID="{DE947B3B-1BF1-4277-838B-60CB1F94C683}" presName="Child" presStyleLbl="revTx" presStyleIdx="6" presStyleCnt="10">
        <dgm:presLayoutVars>
          <dgm:chMax val="0"/>
          <dgm:chPref val="0"/>
          <dgm:bulletEnabled val="1"/>
        </dgm:presLayoutVars>
      </dgm:prSet>
      <dgm:spPr/>
      <dgm:t>
        <a:bodyPr/>
        <a:lstStyle/>
        <a:p>
          <a:endParaRPr lang="en-US"/>
        </a:p>
      </dgm:t>
    </dgm:pt>
    <dgm:pt modelId="{E4A6F1C2-6885-4848-A4FE-AF6D4F3D24C6}" type="pres">
      <dgm:prSet presAssocID="{20928089-32B7-4AAD-A4D6-738108D32524}" presName="childComposite" presStyleCnt="0">
        <dgm:presLayoutVars>
          <dgm:chMax val="0"/>
          <dgm:chPref val="0"/>
        </dgm:presLayoutVars>
      </dgm:prSet>
      <dgm:spPr/>
    </dgm:pt>
    <dgm:pt modelId="{7B01C6FA-C630-4253-941D-1E1F78B62BA8}" type="pres">
      <dgm:prSet presAssocID="{20928089-32B7-4AAD-A4D6-738108D32524}" presName="ChildAccent" presStyleLbl="solidFgAcc1" presStyleIdx="5" presStyleCnt="8"/>
      <dgm:spPr/>
    </dgm:pt>
    <dgm:pt modelId="{7038AB5D-69B1-4EAA-9DFE-16455A46FFCF}" type="pres">
      <dgm:prSet presAssocID="{20928089-32B7-4AAD-A4D6-738108D32524}" presName="Child" presStyleLbl="revTx" presStyleIdx="7" presStyleCnt="10">
        <dgm:presLayoutVars>
          <dgm:chMax val="0"/>
          <dgm:chPref val="0"/>
          <dgm:bulletEnabled val="1"/>
        </dgm:presLayoutVars>
      </dgm:prSet>
      <dgm:spPr/>
      <dgm:t>
        <a:bodyPr/>
        <a:lstStyle/>
        <a:p>
          <a:endParaRPr lang="en-US"/>
        </a:p>
      </dgm:t>
    </dgm:pt>
    <dgm:pt modelId="{4B72E59C-8208-4E9D-845D-6C2FC0E5AD85}" type="pres">
      <dgm:prSet presAssocID="{012DF588-795C-48BA-B41D-F120B67EA7BD}" presName="childComposite" presStyleCnt="0">
        <dgm:presLayoutVars>
          <dgm:chMax val="0"/>
          <dgm:chPref val="0"/>
        </dgm:presLayoutVars>
      </dgm:prSet>
      <dgm:spPr/>
    </dgm:pt>
    <dgm:pt modelId="{FC3ADDF3-DFC6-4CFE-8D14-AD0C8F0854C3}" type="pres">
      <dgm:prSet presAssocID="{012DF588-795C-48BA-B41D-F120B67EA7BD}" presName="ChildAccent" presStyleLbl="solidFgAcc1" presStyleIdx="6" presStyleCnt="8"/>
      <dgm:spPr/>
    </dgm:pt>
    <dgm:pt modelId="{59F58F26-FB6B-43D0-B55B-D974B7878C70}" type="pres">
      <dgm:prSet presAssocID="{012DF588-795C-48BA-B41D-F120B67EA7BD}" presName="Child" presStyleLbl="revTx" presStyleIdx="8" presStyleCnt="10">
        <dgm:presLayoutVars>
          <dgm:chMax val="0"/>
          <dgm:chPref val="0"/>
          <dgm:bulletEnabled val="1"/>
        </dgm:presLayoutVars>
      </dgm:prSet>
      <dgm:spPr/>
      <dgm:t>
        <a:bodyPr/>
        <a:lstStyle/>
        <a:p>
          <a:endParaRPr lang="en-US"/>
        </a:p>
      </dgm:t>
    </dgm:pt>
    <dgm:pt modelId="{BE3D073D-9DF5-46EB-9E71-D5D44A6E29E6}" type="pres">
      <dgm:prSet presAssocID="{9F197929-84EA-4908-84E6-2951695A31C6}" presName="childComposite" presStyleCnt="0">
        <dgm:presLayoutVars>
          <dgm:chMax val="0"/>
          <dgm:chPref val="0"/>
        </dgm:presLayoutVars>
      </dgm:prSet>
      <dgm:spPr/>
    </dgm:pt>
    <dgm:pt modelId="{F21DCACD-22F2-4AC7-B8A0-FE57D0ED33F1}" type="pres">
      <dgm:prSet presAssocID="{9F197929-84EA-4908-84E6-2951695A31C6}" presName="ChildAccent" presStyleLbl="solidFgAcc1" presStyleIdx="7" presStyleCnt="8"/>
      <dgm:spPr/>
    </dgm:pt>
    <dgm:pt modelId="{16593D84-C5AE-49C2-88FD-8A6FF8FE0B65}" type="pres">
      <dgm:prSet presAssocID="{9F197929-84EA-4908-84E6-2951695A31C6}" presName="Child" presStyleLbl="revTx" presStyleIdx="9" presStyleCnt="10">
        <dgm:presLayoutVars>
          <dgm:chMax val="0"/>
          <dgm:chPref val="0"/>
          <dgm:bulletEnabled val="1"/>
        </dgm:presLayoutVars>
      </dgm:prSet>
      <dgm:spPr/>
      <dgm:t>
        <a:bodyPr/>
        <a:lstStyle/>
        <a:p>
          <a:endParaRPr lang="en-US"/>
        </a:p>
      </dgm:t>
    </dgm:pt>
  </dgm:ptLst>
  <dgm:cxnLst>
    <dgm:cxn modelId="{35D1B19A-FF82-46AA-95C1-E352D89DAB9E}" srcId="{159DEFD6-15ED-4391-9FEC-99B0C0541062}" destId="{A67F7864-AB86-4BDD-ACB7-8FBD63EDBFEA}" srcOrd="2" destOrd="0" parTransId="{671B066A-A170-421D-8165-5BAD2AC9B86C}" sibTransId="{E3CE9A09-584D-4677-B68D-9B9DC9D5D093}"/>
    <dgm:cxn modelId="{37465421-7783-4E9F-A4ED-FF0F526495A7}" srcId="{D758CFDB-02A3-4441-A6E9-EA0B8AA8B397}" destId="{5377E004-D9D0-46DF-ABEB-CD31A25C7BA1}" srcOrd="1" destOrd="0" parTransId="{353C191B-3FA7-4108-8541-BB8E3DBD9E01}" sibTransId="{BD09ADF4-ED2C-4948-B42F-7C0647C3FB53}"/>
    <dgm:cxn modelId="{C247E581-33F7-4D4D-B0E2-26B132BD4B3E}" srcId="{5377E004-D9D0-46DF-ABEB-CD31A25C7BA1}" destId="{DE947B3B-1BF1-4277-838B-60CB1F94C683}" srcOrd="0" destOrd="0" parTransId="{BE19AAF3-982A-47DA-853A-665547D7872B}" sibTransId="{EF202EB1-E463-4395-AEC3-E4C23C4182C0}"/>
    <dgm:cxn modelId="{5AFCFEFD-6E5D-47EC-B188-3D57DE201167}" type="presOf" srcId="{A67F7864-AB86-4BDD-ACB7-8FBD63EDBFEA}" destId="{B1EE0174-4AFB-46E4-83AB-5F338A8E11DF}" srcOrd="0" destOrd="0" presId="urn:microsoft.com/office/officeart/2008/layout/SquareAccentList"/>
    <dgm:cxn modelId="{55C6E0D4-4A78-4596-A3B0-835B11E790E7}" type="presOf" srcId="{DE947B3B-1BF1-4277-838B-60CB1F94C683}" destId="{B51973CD-B2C7-4F08-8E0A-E5FB7668B8E7}" srcOrd="0" destOrd="0" presId="urn:microsoft.com/office/officeart/2008/layout/SquareAccentList"/>
    <dgm:cxn modelId="{17B2FCCE-57B8-4DF3-A089-974990DCFD59}" type="presOf" srcId="{D758CFDB-02A3-4441-A6E9-EA0B8AA8B397}" destId="{3EDDDEDF-963A-4055-87E7-3376BD86D704}" srcOrd="0" destOrd="0" presId="urn:microsoft.com/office/officeart/2008/layout/SquareAccentList"/>
    <dgm:cxn modelId="{CDEC0AC5-C5FC-47A0-9E47-CFC1C3AFDFA4}" type="presOf" srcId="{9F197929-84EA-4908-84E6-2951695A31C6}" destId="{16593D84-C5AE-49C2-88FD-8A6FF8FE0B65}" srcOrd="0" destOrd="0" presId="urn:microsoft.com/office/officeart/2008/layout/SquareAccentList"/>
    <dgm:cxn modelId="{69AAD03B-96F3-40D7-9DE7-65F5F894CFDB}" srcId="{159DEFD6-15ED-4391-9FEC-99B0C0541062}" destId="{4A207D4C-7976-4F30-AE14-B1D4FEA33736}" srcOrd="3" destOrd="0" parTransId="{DBDFEEB2-AFE6-4FA7-B500-4F5A593519C3}" sibTransId="{CACCE58C-B76A-4B30-BBC4-6E6B0C6EE805}"/>
    <dgm:cxn modelId="{B59D9719-A995-4EB1-88BD-6D3ECD85FE48}" srcId="{159DEFD6-15ED-4391-9FEC-99B0C0541062}" destId="{0C3203A2-CB25-4782-ADEE-E75AE7F932B4}" srcOrd="1" destOrd="0" parTransId="{675934F3-4332-44D4-8630-40409DC5EFC1}" sibTransId="{1DE5D1A6-06E1-452C-A44B-49D360663490}"/>
    <dgm:cxn modelId="{CE90D2E3-9BFD-4B9F-BA5E-4A7DA023F0B7}" srcId="{5377E004-D9D0-46DF-ABEB-CD31A25C7BA1}" destId="{20928089-32B7-4AAD-A4D6-738108D32524}" srcOrd="1" destOrd="0" parTransId="{1924EDA4-16A6-4D30-8337-303CB56264E0}" sibTransId="{32A3F913-F7E7-4F00-9D39-5AA9CDD08C68}"/>
    <dgm:cxn modelId="{7D6DAA30-B79B-44A1-B778-83576BF29003}" srcId="{5377E004-D9D0-46DF-ABEB-CD31A25C7BA1}" destId="{012DF588-795C-48BA-B41D-F120B67EA7BD}" srcOrd="2" destOrd="0" parTransId="{27BF1BF6-6F72-4EF3-BDD7-CC18AB42A9E3}" sibTransId="{10CBD87B-33CD-4E25-BC7D-E947F061B94D}"/>
    <dgm:cxn modelId="{E85477BB-E9AA-4F63-A4D2-3A59485C4A8F}" srcId="{5377E004-D9D0-46DF-ABEB-CD31A25C7BA1}" destId="{9F197929-84EA-4908-84E6-2951695A31C6}" srcOrd="3" destOrd="0" parTransId="{DC2A5769-3AAB-4C06-B689-D985ABCAC89A}" sibTransId="{DB08B505-D063-4843-A28A-5705785B5EF7}"/>
    <dgm:cxn modelId="{DB0DEF5C-2C5B-4DA8-82EA-3467E5855044}" type="presOf" srcId="{159DEFD6-15ED-4391-9FEC-99B0C0541062}" destId="{F8CD91B7-111E-42C4-BB29-FCADF076C11D}" srcOrd="0" destOrd="0" presId="urn:microsoft.com/office/officeart/2008/layout/SquareAccentList"/>
    <dgm:cxn modelId="{9AC4AB94-C901-46EC-9945-5C9E6B9DFFDC}" srcId="{159DEFD6-15ED-4391-9FEC-99B0C0541062}" destId="{745AA662-371F-43DD-B30E-F9EC15C44D89}" srcOrd="0" destOrd="0" parTransId="{8578759A-6BE1-4763-8030-4B358A8E9AAF}" sibTransId="{851576CE-61CA-442C-A652-BBF6E3441630}"/>
    <dgm:cxn modelId="{BF073D0D-7962-4F3C-B9EA-63FF104F10AD}" srcId="{D758CFDB-02A3-4441-A6E9-EA0B8AA8B397}" destId="{159DEFD6-15ED-4391-9FEC-99B0C0541062}" srcOrd="0" destOrd="0" parTransId="{98E8DF43-5AD5-45A3-9E0F-540D7789FBB8}" sibTransId="{A857D168-BC49-4DB2-B3D9-D44A5B3FAC3E}"/>
    <dgm:cxn modelId="{BADE24EF-8B48-4746-A7BE-99697A024A5F}" type="presOf" srcId="{745AA662-371F-43DD-B30E-F9EC15C44D89}" destId="{32EE2695-AC64-4163-9770-DBD8BF29116C}" srcOrd="0" destOrd="0" presId="urn:microsoft.com/office/officeart/2008/layout/SquareAccentList"/>
    <dgm:cxn modelId="{20196925-E06B-4BE6-9EDA-826330DAEE3A}" type="presOf" srcId="{4A207D4C-7976-4F30-AE14-B1D4FEA33736}" destId="{58214856-E8BB-4AEC-B120-5F6936B11FFE}" srcOrd="0" destOrd="0" presId="urn:microsoft.com/office/officeart/2008/layout/SquareAccentList"/>
    <dgm:cxn modelId="{39CE69A5-0701-4D5B-A56C-FD67670B4540}" type="presOf" srcId="{0C3203A2-CB25-4782-ADEE-E75AE7F932B4}" destId="{31A99CA4-C727-487D-BF3C-C420F7B59997}" srcOrd="0" destOrd="0" presId="urn:microsoft.com/office/officeart/2008/layout/SquareAccentList"/>
    <dgm:cxn modelId="{5677BAB0-C98C-4F55-8F8E-1FE5050C04CE}" type="presOf" srcId="{20928089-32B7-4AAD-A4D6-738108D32524}" destId="{7038AB5D-69B1-4EAA-9DFE-16455A46FFCF}" srcOrd="0" destOrd="0" presId="urn:microsoft.com/office/officeart/2008/layout/SquareAccentList"/>
    <dgm:cxn modelId="{673C09EB-89F2-40D5-A022-73C9DE57F07B}" type="presOf" srcId="{5377E004-D9D0-46DF-ABEB-CD31A25C7BA1}" destId="{63933349-FAC3-4265-B8FC-6B7B8B7C6C19}" srcOrd="0" destOrd="0" presId="urn:microsoft.com/office/officeart/2008/layout/SquareAccentList"/>
    <dgm:cxn modelId="{ECFBC7E0-1F07-4F16-9390-E61AC67DCDE1}" type="presOf" srcId="{012DF588-795C-48BA-B41D-F120B67EA7BD}" destId="{59F58F26-FB6B-43D0-B55B-D974B7878C70}" srcOrd="0" destOrd="0" presId="urn:microsoft.com/office/officeart/2008/layout/SquareAccentList"/>
    <dgm:cxn modelId="{7BA11602-6AF8-4FBA-9F42-6A69C8EEF228}" type="presParOf" srcId="{3EDDDEDF-963A-4055-87E7-3376BD86D704}" destId="{3192A98E-491E-4EA7-AD81-92904340C24A}" srcOrd="0" destOrd="0" presId="urn:microsoft.com/office/officeart/2008/layout/SquareAccentList"/>
    <dgm:cxn modelId="{93EB0ED0-415D-4DAA-B844-2E3EEA89C0C7}" type="presParOf" srcId="{3192A98E-491E-4EA7-AD81-92904340C24A}" destId="{2560F267-7A74-46E4-AAFB-D98C0BEC9A5C}" srcOrd="0" destOrd="0" presId="urn:microsoft.com/office/officeart/2008/layout/SquareAccentList"/>
    <dgm:cxn modelId="{3E5C65C8-F43A-45EB-84C4-E8994B8BE6F9}" type="presParOf" srcId="{2560F267-7A74-46E4-AAFB-D98C0BEC9A5C}" destId="{239E1A51-C845-4612-98EA-704F665645C2}" srcOrd="0" destOrd="0" presId="urn:microsoft.com/office/officeart/2008/layout/SquareAccentList"/>
    <dgm:cxn modelId="{A2E05F92-1301-4888-9F3C-632E7A47BFE1}" type="presParOf" srcId="{2560F267-7A74-46E4-AAFB-D98C0BEC9A5C}" destId="{2FD101EE-1B43-439A-9830-882946EDFBD9}" srcOrd="1" destOrd="0" presId="urn:microsoft.com/office/officeart/2008/layout/SquareAccentList"/>
    <dgm:cxn modelId="{D61E9CAE-EDE5-4075-A662-B7DE1FED243E}" type="presParOf" srcId="{2560F267-7A74-46E4-AAFB-D98C0BEC9A5C}" destId="{F8CD91B7-111E-42C4-BB29-FCADF076C11D}" srcOrd="2" destOrd="0" presId="urn:microsoft.com/office/officeart/2008/layout/SquareAccentList"/>
    <dgm:cxn modelId="{A718A007-DC2D-480A-9CD9-F797ABBA3C6D}" type="presParOf" srcId="{3192A98E-491E-4EA7-AD81-92904340C24A}" destId="{552765FD-B022-40ED-9B5D-750A4782E7BF}" srcOrd="1" destOrd="0" presId="urn:microsoft.com/office/officeart/2008/layout/SquareAccentList"/>
    <dgm:cxn modelId="{977F6EBD-4E10-4BDB-AE0B-BE5FC2346B5D}" type="presParOf" srcId="{552765FD-B022-40ED-9B5D-750A4782E7BF}" destId="{0D27EFF2-B685-4280-8494-519758C3763C}" srcOrd="0" destOrd="0" presId="urn:microsoft.com/office/officeart/2008/layout/SquareAccentList"/>
    <dgm:cxn modelId="{ED903AEC-1A3E-4419-B004-88C5B1F85292}" type="presParOf" srcId="{0D27EFF2-B685-4280-8494-519758C3763C}" destId="{1CB90C88-F8AF-4DAB-9F8E-35AA4C8B41B8}" srcOrd="0" destOrd="0" presId="urn:microsoft.com/office/officeart/2008/layout/SquareAccentList"/>
    <dgm:cxn modelId="{5A41554D-3899-40C4-81E4-81A2EE5B68D4}" type="presParOf" srcId="{0D27EFF2-B685-4280-8494-519758C3763C}" destId="{32EE2695-AC64-4163-9770-DBD8BF29116C}" srcOrd="1" destOrd="0" presId="urn:microsoft.com/office/officeart/2008/layout/SquareAccentList"/>
    <dgm:cxn modelId="{FCC917F3-5AB6-425D-92D0-6B705604CB41}" type="presParOf" srcId="{552765FD-B022-40ED-9B5D-750A4782E7BF}" destId="{DC7435A4-1C4A-4D83-B7AF-9A0A8833FBDB}" srcOrd="1" destOrd="0" presId="urn:microsoft.com/office/officeart/2008/layout/SquareAccentList"/>
    <dgm:cxn modelId="{5ED0274C-6352-493B-950B-04DD2C4F68B4}" type="presParOf" srcId="{DC7435A4-1C4A-4D83-B7AF-9A0A8833FBDB}" destId="{183A4DCB-87F3-4D61-82AE-545C38FCB866}" srcOrd="0" destOrd="0" presId="urn:microsoft.com/office/officeart/2008/layout/SquareAccentList"/>
    <dgm:cxn modelId="{FD652984-DA39-4C3E-94EE-FFFB34AC1481}" type="presParOf" srcId="{DC7435A4-1C4A-4D83-B7AF-9A0A8833FBDB}" destId="{31A99CA4-C727-487D-BF3C-C420F7B59997}" srcOrd="1" destOrd="0" presId="urn:microsoft.com/office/officeart/2008/layout/SquareAccentList"/>
    <dgm:cxn modelId="{C021D33B-C716-495D-B3F2-434957786A26}" type="presParOf" srcId="{552765FD-B022-40ED-9B5D-750A4782E7BF}" destId="{DCB20804-B35D-4E96-A5E5-99FDA1565D6B}" srcOrd="2" destOrd="0" presId="urn:microsoft.com/office/officeart/2008/layout/SquareAccentList"/>
    <dgm:cxn modelId="{F6057D5E-3A11-44E6-B403-0365D00A5981}" type="presParOf" srcId="{DCB20804-B35D-4E96-A5E5-99FDA1565D6B}" destId="{8151559F-675F-4331-955F-7F44E6D69DD8}" srcOrd="0" destOrd="0" presId="urn:microsoft.com/office/officeart/2008/layout/SquareAccentList"/>
    <dgm:cxn modelId="{53810D35-AACB-49DE-B127-B66D5A063545}" type="presParOf" srcId="{DCB20804-B35D-4E96-A5E5-99FDA1565D6B}" destId="{B1EE0174-4AFB-46E4-83AB-5F338A8E11DF}" srcOrd="1" destOrd="0" presId="urn:microsoft.com/office/officeart/2008/layout/SquareAccentList"/>
    <dgm:cxn modelId="{5DE8F5F8-0647-4165-84BD-553FBC79A3C2}" type="presParOf" srcId="{552765FD-B022-40ED-9B5D-750A4782E7BF}" destId="{F62A37D7-7731-48AC-AA36-EBC2BF76D9D9}" srcOrd="3" destOrd="0" presId="urn:microsoft.com/office/officeart/2008/layout/SquareAccentList"/>
    <dgm:cxn modelId="{8D0E77CC-ED8B-41D5-966F-B8AD2523146B}" type="presParOf" srcId="{F62A37D7-7731-48AC-AA36-EBC2BF76D9D9}" destId="{D13E7E68-FE65-454C-A607-FAF4A688BD3D}" srcOrd="0" destOrd="0" presId="urn:microsoft.com/office/officeart/2008/layout/SquareAccentList"/>
    <dgm:cxn modelId="{42641018-F676-4B57-AEC6-A1CAACF72F8C}" type="presParOf" srcId="{F62A37D7-7731-48AC-AA36-EBC2BF76D9D9}" destId="{58214856-E8BB-4AEC-B120-5F6936B11FFE}" srcOrd="1" destOrd="0" presId="urn:microsoft.com/office/officeart/2008/layout/SquareAccentList"/>
    <dgm:cxn modelId="{EB78161A-8F65-44D9-A20D-52CD02DFAA4E}" type="presParOf" srcId="{3EDDDEDF-963A-4055-87E7-3376BD86D704}" destId="{3D2965A6-37B9-4BCF-B543-DCA5D6C1AC97}" srcOrd="1" destOrd="0" presId="urn:microsoft.com/office/officeart/2008/layout/SquareAccentList"/>
    <dgm:cxn modelId="{A4D05D35-6247-43BB-9FED-C0D01DA36A3A}" type="presParOf" srcId="{3D2965A6-37B9-4BCF-B543-DCA5D6C1AC97}" destId="{8BC5094C-1C34-4B3E-9D6C-D3638D684A09}" srcOrd="0" destOrd="0" presId="urn:microsoft.com/office/officeart/2008/layout/SquareAccentList"/>
    <dgm:cxn modelId="{07BC296F-9872-4106-B179-BDC392C8FAF5}" type="presParOf" srcId="{8BC5094C-1C34-4B3E-9D6C-D3638D684A09}" destId="{BAA6E94D-C70F-48F9-9FF8-BE1416468340}" srcOrd="0" destOrd="0" presId="urn:microsoft.com/office/officeart/2008/layout/SquareAccentList"/>
    <dgm:cxn modelId="{EBB7E7D8-49B5-459D-84BA-7725C1DBA25F}" type="presParOf" srcId="{8BC5094C-1C34-4B3E-9D6C-D3638D684A09}" destId="{1AA9073D-285E-4C69-9B90-30841543993C}" srcOrd="1" destOrd="0" presId="urn:microsoft.com/office/officeart/2008/layout/SquareAccentList"/>
    <dgm:cxn modelId="{3F857FE5-AA96-4FD2-ADC3-8308FFB751D7}" type="presParOf" srcId="{8BC5094C-1C34-4B3E-9D6C-D3638D684A09}" destId="{63933349-FAC3-4265-B8FC-6B7B8B7C6C19}" srcOrd="2" destOrd="0" presId="urn:microsoft.com/office/officeart/2008/layout/SquareAccentList"/>
    <dgm:cxn modelId="{43989749-BF3D-414D-90E6-8062039E2587}" type="presParOf" srcId="{3D2965A6-37B9-4BCF-B543-DCA5D6C1AC97}" destId="{8C1B55B4-1774-4B58-AA34-B15B8CB7A8F2}" srcOrd="1" destOrd="0" presId="urn:microsoft.com/office/officeart/2008/layout/SquareAccentList"/>
    <dgm:cxn modelId="{6E0224B6-7E20-4D80-9507-92F20E55CA71}" type="presParOf" srcId="{8C1B55B4-1774-4B58-AA34-B15B8CB7A8F2}" destId="{C9017C31-BDF9-43BA-BA6E-008021A8358B}" srcOrd="0" destOrd="0" presId="urn:microsoft.com/office/officeart/2008/layout/SquareAccentList"/>
    <dgm:cxn modelId="{74E5081D-2D7A-480B-A702-9451A210A96E}" type="presParOf" srcId="{C9017C31-BDF9-43BA-BA6E-008021A8358B}" destId="{B9993C9F-D76C-4DF4-8582-7CE062961864}" srcOrd="0" destOrd="0" presId="urn:microsoft.com/office/officeart/2008/layout/SquareAccentList"/>
    <dgm:cxn modelId="{43406C48-8C95-4306-9A54-BE3AA2C3F0B7}" type="presParOf" srcId="{C9017C31-BDF9-43BA-BA6E-008021A8358B}" destId="{B51973CD-B2C7-4F08-8E0A-E5FB7668B8E7}" srcOrd="1" destOrd="0" presId="urn:microsoft.com/office/officeart/2008/layout/SquareAccentList"/>
    <dgm:cxn modelId="{10BA9667-0934-41B0-A967-1CBE457BF2BE}" type="presParOf" srcId="{8C1B55B4-1774-4B58-AA34-B15B8CB7A8F2}" destId="{E4A6F1C2-6885-4848-A4FE-AF6D4F3D24C6}" srcOrd="1" destOrd="0" presId="urn:microsoft.com/office/officeart/2008/layout/SquareAccentList"/>
    <dgm:cxn modelId="{CD4CA7DD-E04B-4F08-AEF6-2455B98F71E6}" type="presParOf" srcId="{E4A6F1C2-6885-4848-A4FE-AF6D4F3D24C6}" destId="{7B01C6FA-C630-4253-941D-1E1F78B62BA8}" srcOrd="0" destOrd="0" presId="urn:microsoft.com/office/officeart/2008/layout/SquareAccentList"/>
    <dgm:cxn modelId="{7C979E70-C834-4DFF-A3CD-1E68B0AA4C33}" type="presParOf" srcId="{E4A6F1C2-6885-4848-A4FE-AF6D4F3D24C6}" destId="{7038AB5D-69B1-4EAA-9DFE-16455A46FFCF}" srcOrd="1" destOrd="0" presId="urn:microsoft.com/office/officeart/2008/layout/SquareAccentList"/>
    <dgm:cxn modelId="{2DB6F8C2-DBEC-4E27-A501-D0FC370F3903}" type="presParOf" srcId="{8C1B55B4-1774-4B58-AA34-B15B8CB7A8F2}" destId="{4B72E59C-8208-4E9D-845D-6C2FC0E5AD85}" srcOrd="2" destOrd="0" presId="urn:microsoft.com/office/officeart/2008/layout/SquareAccentList"/>
    <dgm:cxn modelId="{760B9D5A-4807-47F1-8DCC-ED81B7E98677}" type="presParOf" srcId="{4B72E59C-8208-4E9D-845D-6C2FC0E5AD85}" destId="{FC3ADDF3-DFC6-4CFE-8D14-AD0C8F0854C3}" srcOrd="0" destOrd="0" presId="urn:microsoft.com/office/officeart/2008/layout/SquareAccentList"/>
    <dgm:cxn modelId="{60BD73DC-2273-4D7A-9DAD-E0C679A11EE4}" type="presParOf" srcId="{4B72E59C-8208-4E9D-845D-6C2FC0E5AD85}" destId="{59F58F26-FB6B-43D0-B55B-D974B7878C70}" srcOrd="1" destOrd="0" presId="urn:microsoft.com/office/officeart/2008/layout/SquareAccentList"/>
    <dgm:cxn modelId="{996F6C9D-AB87-4BCE-8905-66381DB66F3A}" type="presParOf" srcId="{8C1B55B4-1774-4B58-AA34-B15B8CB7A8F2}" destId="{BE3D073D-9DF5-46EB-9E71-D5D44A6E29E6}" srcOrd="3" destOrd="0" presId="urn:microsoft.com/office/officeart/2008/layout/SquareAccentList"/>
    <dgm:cxn modelId="{B3A4536E-DD85-4AFD-A494-5E58C31B6C45}" type="presParOf" srcId="{BE3D073D-9DF5-46EB-9E71-D5D44A6E29E6}" destId="{F21DCACD-22F2-4AC7-B8A0-FE57D0ED33F1}" srcOrd="0" destOrd="0" presId="urn:microsoft.com/office/officeart/2008/layout/SquareAccentList"/>
    <dgm:cxn modelId="{6B0B8ECE-6C49-45D4-9576-33C5A5761CAF}" type="presParOf" srcId="{BE3D073D-9DF5-46EB-9E71-D5D44A6E29E6}" destId="{16593D84-C5AE-49C2-88FD-8A6FF8FE0B65}" srcOrd="1" destOrd="0" presId="urn:microsoft.com/office/officeart/2008/layout/SquareAccent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22BACC-CA13-4071-AFED-1CD78334F75D}"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en-US"/>
        </a:p>
      </dgm:t>
    </dgm:pt>
    <dgm:pt modelId="{55E41EAF-030F-496F-A3CA-F781D5F0B372}">
      <dgm:prSet phldrT="[Text]" custT="1"/>
      <dgm:spPr/>
      <dgm:t>
        <a:bodyPr/>
        <a:lstStyle/>
        <a:p>
          <a:r>
            <a:rPr lang="en-US" sz="2000" b="1" dirty="0" smtClean="0"/>
            <a:t>Summer</a:t>
          </a:r>
          <a:endParaRPr lang="en-US" sz="2000" b="1" dirty="0"/>
        </a:p>
      </dgm:t>
    </dgm:pt>
    <dgm:pt modelId="{1B8BF8E6-00D1-4B06-A23E-B1047F290F06}" type="parTrans" cxnId="{6FF2C4E7-DC96-4C35-AEAF-B549E90A1F94}">
      <dgm:prSet/>
      <dgm:spPr/>
      <dgm:t>
        <a:bodyPr/>
        <a:lstStyle/>
        <a:p>
          <a:endParaRPr lang="en-US"/>
        </a:p>
      </dgm:t>
    </dgm:pt>
    <dgm:pt modelId="{4ADB45DC-0F01-47D5-AF53-D53C051E61E7}" type="sibTrans" cxnId="{6FF2C4E7-DC96-4C35-AEAF-B549E90A1F94}">
      <dgm:prSet/>
      <dgm:spPr/>
      <dgm:t>
        <a:bodyPr/>
        <a:lstStyle/>
        <a:p>
          <a:endParaRPr lang="en-US"/>
        </a:p>
      </dgm:t>
    </dgm:pt>
    <dgm:pt modelId="{B02161B2-0B71-40C4-B8B9-EE91613D2DBE}">
      <dgm:prSet phldrT="[Text]" custT="1"/>
      <dgm:spPr/>
      <dgm:t>
        <a:bodyPr/>
        <a:lstStyle/>
        <a:p>
          <a:r>
            <a:rPr lang="en-US" sz="2000" b="1" dirty="0" smtClean="0"/>
            <a:t>Fall</a:t>
          </a:r>
          <a:endParaRPr lang="en-US" sz="2000" b="1" dirty="0"/>
        </a:p>
      </dgm:t>
    </dgm:pt>
    <dgm:pt modelId="{25869F25-08A3-42CF-9603-F3036281F38F}" type="parTrans" cxnId="{C7D40E11-3E4F-4365-8925-1252C16226B1}">
      <dgm:prSet/>
      <dgm:spPr/>
      <dgm:t>
        <a:bodyPr/>
        <a:lstStyle/>
        <a:p>
          <a:endParaRPr lang="en-US"/>
        </a:p>
      </dgm:t>
    </dgm:pt>
    <dgm:pt modelId="{1E784D77-37E4-402E-AB94-7C181D3F6212}" type="sibTrans" cxnId="{C7D40E11-3E4F-4365-8925-1252C16226B1}">
      <dgm:prSet/>
      <dgm:spPr/>
      <dgm:t>
        <a:bodyPr/>
        <a:lstStyle/>
        <a:p>
          <a:endParaRPr lang="en-US"/>
        </a:p>
      </dgm:t>
    </dgm:pt>
    <dgm:pt modelId="{6E48FEB2-3F96-4035-AF8E-337E7766B7BE}">
      <dgm:prSet phldrT="[Text]" custT="1"/>
      <dgm:spPr/>
      <dgm:t>
        <a:bodyPr/>
        <a:lstStyle/>
        <a:p>
          <a:r>
            <a:rPr lang="en-US" sz="2000" b="1" dirty="0" smtClean="0"/>
            <a:t>Winter</a:t>
          </a:r>
          <a:endParaRPr lang="en-US" sz="2000" b="1" dirty="0"/>
        </a:p>
      </dgm:t>
    </dgm:pt>
    <dgm:pt modelId="{666A9BB7-9F2E-4D19-81D9-797E8F702D40}" type="parTrans" cxnId="{2EE4E51E-EF21-44E5-BD92-DD33D58E2038}">
      <dgm:prSet/>
      <dgm:spPr/>
      <dgm:t>
        <a:bodyPr/>
        <a:lstStyle/>
        <a:p>
          <a:endParaRPr lang="en-US"/>
        </a:p>
      </dgm:t>
    </dgm:pt>
    <dgm:pt modelId="{ED7D9AB8-2F83-4ED1-8C65-C64E624D728A}" type="sibTrans" cxnId="{2EE4E51E-EF21-44E5-BD92-DD33D58E2038}">
      <dgm:prSet/>
      <dgm:spPr/>
      <dgm:t>
        <a:bodyPr/>
        <a:lstStyle/>
        <a:p>
          <a:endParaRPr lang="en-US"/>
        </a:p>
      </dgm:t>
    </dgm:pt>
    <dgm:pt modelId="{6FB5CA05-C898-4283-9C19-F657D94D6031}">
      <dgm:prSet phldrT="[Text]" custT="1"/>
      <dgm:spPr/>
      <dgm:t>
        <a:bodyPr/>
        <a:lstStyle/>
        <a:p>
          <a:r>
            <a:rPr lang="en-US" sz="2000" b="1" dirty="0" smtClean="0"/>
            <a:t>Spring</a:t>
          </a:r>
          <a:endParaRPr lang="en-US" sz="2000" b="1" dirty="0"/>
        </a:p>
      </dgm:t>
    </dgm:pt>
    <dgm:pt modelId="{C20C533D-0B67-4A2B-A5A1-4DF891936569}" type="parTrans" cxnId="{CBD53F99-522D-4C77-99CB-88A995C1CCA6}">
      <dgm:prSet/>
      <dgm:spPr/>
      <dgm:t>
        <a:bodyPr/>
        <a:lstStyle/>
        <a:p>
          <a:endParaRPr lang="en-US"/>
        </a:p>
      </dgm:t>
    </dgm:pt>
    <dgm:pt modelId="{BD3F3D47-F294-470C-B76A-467317491D24}" type="sibTrans" cxnId="{CBD53F99-522D-4C77-99CB-88A995C1CCA6}">
      <dgm:prSet/>
      <dgm:spPr/>
      <dgm:t>
        <a:bodyPr/>
        <a:lstStyle/>
        <a:p>
          <a:endParaRPr lang="en-US"/>
        </a:p>
      </dgm:t>
    </dgm:pt>
    <dgm:pt modelId="{8ADC921E-C8B2-44A7-A2B1-2A956A6B552B}" type="pres">
      <dgm:prSet presAssocID="{0122BACC-CA13-4071-AFED-1CD78334F75D}" presName="cycleMatrixDiagram" presStyleCnt="0">
        <dgm:presLayoutVars>
          <dgm:chMax val="1"/>
          <dgm:dir/>
          <dgm:animLvl val="lvl"/>
          <dgm:resizeHandles val="exact"/>
        </dgm:presLayoutVars>
      </dgm:prSet>
      <dgm:spPr/>
      <dgm:t>
        <a:bodyPr/>
        <a:lstStyle/>
        <a:p>
          <a:endParaRPr lang="en-US"/>
        </a:p>
      </dgm:t>
    </dgm:pt>
    <dgm:pt modelId="{EA593ADB-8D17-49C2-AB27-788747238F62}" type="pres">
      <dgm:prSet presAssocID="{0122BACC-CA13-4071-AFED-1CD78334F75D}" presName="children" presStyleCnt="0"/>
      <dgm:spPr/>
    </dgm:pt>
    <dgm:pt modelId="{30FDF5A1-9EEA-46F2-82C6-83EDAEAE9033}" type="pres">
      <dgm:prSet presAssocID="{0122BACC-CA13-4071-AFED-1CD78334F75D}" presName="childPlaceholder" presStyleCnt="0"/>
      <dgm:spPr/>
    </dgm:pt>
    <dgm:pt modelId="{9E0797AB-EA1C-4B53-BD04-F21E76DF614B}" type="pres">
      <dgm:prSet presAssocID="{0122BACC-CA13-4071-AFED-1CD78334F75D}" presName="circle" presStyleCnt="0"/>
      <dgm:spPr/>
    </dgm:pt>
    <dgm:pt modelId="{F75C0CD6-D26F-4246-9FA5-09951DD0F015}" type="pres">
      <dgm:prSet presAssocID="{0122BACC-CA13-4071-AFED-1CD78334F75D}" presName="quadrant1" presStyleLbl="node1" presStyleIdx="0" presStyleCnt="4" custScaleX="109419">
        <dgm:presLayoutVars>
          <dgm:chMax val="1"/>
          <dgm:bulletEnabled val="1"/>
        </dgm:presLayoutVars>
      </dgm:prSet>
      <dgm:spPr/>
      <dgm:t>
        <a:bodyPr/>
        <a:lstStyle/>
        <a:p>
          <a:endParaRPr lang="en-US"/>
        </a:p>
      </dgm:t>
    </dgm:pt>
    <dgm:pt modelId="{A9D1287E-3460-4ABD-9F32-B8056B05E1FC}" type="pres">
      <dgm:prSet presAssocID="{0122BACC-CA13-4071-AFED-1CD78334F75D}" presName="quadrant2" presStyleLbl="node1" presStyleIdx="1" presStyleCnt="4">
        <dgm:presLayoutVars>
          <dgm:chMax val="1"/>
          <dgm:bulletEnabled val="1"/>
        </dgm:presLayoutVars>
      </dgm:prSet>
      <dgm:spPr/>
      <dgm:t>
        <a:bodyPr/>
        <a:lstStyle/>
        <a:p>
          <a:endParaRPr lang="en-US"/>
        </a:p>
      </dgm:t>
    </dgm:pt>
    <dgm:pt modelId="{B2B5EBFE-8E0B-4CB5-AEA1-B6810D9CC202}" type="pres">
      <dgm:prSet presAssocID="{0122BACC-CA13-4071-AFED-1CD78334F75D}" presName="quadrant3" presStyleLbl="node1" presStyleIdx="2" presStyleCnt="4">
        <dgm:presLayoutVars>
          <dgm:chMax val="1"/>
          <dgm:bulletEnabled val="1"/>
        </dgm:presLayoutVars>
      </dgm:prSet>
      <dgm:spPr/>
      <dgm:t>
        <a:bodyPr/>
        <a:lstStyle/>
        <a:p>
          <a:endParaRPr lang="en-US"/>
        </a:p>
      </dgm:t>
    </dgm:pt>
    <dgm:pt modelId="{E05A39DF-5F36-4C0D-BCF3-60B09D8F27E2}" type="pres">
      <dgm:prSet presAssocID="{0122BACC-CA13-4071-AFED-1CD78334F75D}" presName="quadrant4" presStyleLbl="node1" presStyleIdx="3" presStyleCnt="4">
        <dgm:presLayoutVars>
          <dgm:chMax val="1"/>
          <dgm:bulletEnabled val="1"/>
        </dgm:presLayoutVars>
      </dgm:prSet>
      <dgm:spPr/>
      <dgm:t>
        <a:bodyPr/>
        <a:lstStyle/>
        <a:p>
          <a:endParaRPr lang="en-US"/>
        </a:p>
      </dgm:t>
    </dgm:pt>
    <dgm:pt modelId="{B39DDB09-C674-48B8-8670-0B885B9510CE}" type="pres">
      <dgm:prSet presAssocID="{0122BACC-CA13-4071-AFED-1CD78334F75D}" presName="quadrantPlaceholder" presStyleCnt="0"/>
      <dgm:spPr/>
    </dgm:pt>
    <dgm:pt modelId="{8A3EBA38-4BC8-4353-86C8-8F59FAEAAC65}" type="pres">
      <dgm:prSet presAssocID="{0122BACC-CA13-4071-AFED-1CD78334F75D}" presName="center1" presStyleLbl="fgShp" presStyleIdx="0" presStyleCnt="2"/>
      <dgm:spPr/>
      <dgm:t>
        <a:bodyPr/>
        <a:lstStyle/>
        <a:p>
          <a:endParaRPr lang="en-US"/>
        </a:p>
      </dgm:t>
    </dgm:pt>
    <dgm:pt modelId="{FE179371-251A-437D-8412-AB4CD3079B44}" type="pres">
      <dgm:prSet presAssocID="{0122BACC-CA13-4071-AFED-1CD78334F75D}" presName="center2" presStyleLbl="fgShp" presStyleIdx="1" presStyleCnt="2"/>
      <dgm:spPr/>
    </dgm:pt>
  </dgm:ptLst>
  <dgm:cxnLst>
    <dgm:cxn modelId="{C7D40E11-3E4F-4365-8925-1252C16226B1}" srcId="{0122BACC-CA13-4071-AFED-1CD78334F75D}" destId="{B02161B2-0B71-40C4-B8B9-EE91613D2DBE}" srcOrd="1" destOrd="0" parTransId="{25869F25-08A3-42CF-9603-F3036281F38F}" sibTransId="{1E784D77-37E4-402E-AB94-7C181D3F6212}"/>
    <dgm:cxn modelId="{86414692-4988-4517-A343-D3BFC4A0AA2D}" type="presOf" srcId="{0122BACC-CA13-4071-AFED-1CD78334F75D}" destId="{8ADC921E-C8B2-44A7-A2B1-2A956A6B552B}" srcOrd="0" destOrd="0" presId="urn:microsoft.com/office/officeart/2005/8/layout/cycle4#1"/>
    <dgm:cxn modelId="{E690EBA7-77A3-49F4-832F-3E0F6A2BA323}" type="presOf" srcId="{6FB5CA05-C898-4283-9C19-F657D94D6031}" destId="{E05A39DF-5F36-4C0D-BCF3-60B09D8F27E2}" srcOrd="0" destOrd="0" presId="urn:microsoft.com/office/officeart/2005/8/layout/cycle4#1"/>
    <dgm:cxn modelId="{3C01C48A-62C8-40BC-AA18-7A27F5B94C56}" type="presOf" srcId="{6E48FEB2-3F96-4035-AF8E-337E7766B7BE}" destId="{B2B5EBFE-8E0B-4CB5-AEA1-B6810D9CC202}" srcOrd="0" destOrd="0" presId="urn:microsoft.com/office/officeart/2005/8/layout/cycle4#1"/>
    <dgm:cxn modelId="{2EE4E51E-EF21-44E5-BD92-DD33D58E2038}" srcId="{0122BACC-CA13-4071-AFED-1CD78334F75D}" destId="{6E48FEB2-3F96-4035-AF8E-337E7766B7BE}" srcOrd="2" destOrd="0" parTransId="{666A9BB7-9F2E-4D19-81D9-797E8F702D40}" sibTransId="{ED7D9AB8-2F83-4ED1-8C65-C64E624D728A}"/>
    <dgm:cxn modelId="{CBD53F99-522D-4C77-99CB-88A995C1CCA6}" srcId="{0122BACC-CA13-4071-AFED-1CD78334F75D}" destId="{6FB5CA05-C898-4283-9C19-F657D94D6031}" srcOrd="3" destOrd="0" parTransId="{C20C533D-0B67-4A2B-A5A1-4DF891936569}" sibTransId="{BD3F3D47-F294-470C-B76A-467317491D24}"/>
    <dgm:cxn modelId="{BDAFE3C5-C94C-4006-860F-93D13E1A1B54}" type="presOf" srcId="{55E41EAF-030F-496F-A3CA-F781D5F0B372}" destId="{F75C0CD6-D26F-4246-9FA5-09951DD0F015}" srcOrd="0" destOrd="0" presId="urn:microsoft.com/office/officeart/2005/8/layout/cycle4#1"/>
    <dgm:cxn modelId="{6FF2C4E7-DC96-4C35-AEAF-B549E90A1F94}" srcId="{0122BACC-CA13-4071-AFED-1CD78334F75D}" destId="{55E41EAF-030F-496F-A3CA-F781D5F0B372}" srcOrd="0" destOrd="0" parTransId="{1B8BF8E6-00D1-4B06-A23E-B1047F290F06}" sibTransId="{4ADB45DC-0F01-47D5-AF53-D53C051E61E7}"/>
    <dgm:cxn modelId="{EE7ABB7A-D660-4748-B8C2-73E588FEBFFA}" type="presOf" srcId="{B02161B2-0B71-40C4-B8B9-EE91613D2DBE}" destId="{A9D1287E-3460-4ABD-9F32-B8056B05E1FC}" srcOrd="0" destOrd="0" presId="urn:microsoft.com/office/officeart/2005/8/layout/cycle4#1"/>
    <dgm:cxn modelId="{56484C48-A5B6-475B-8C87-4865A1F0D117}" type="presParOf" srcId="{8ADC921E-C8B2-44A7-A2B1-2A956A6B552B}" destId="{EA593ADB-8D17-49C2-AB27-788747238F62}" srcOrd="0" destOrd="0" presId="urn:microsoft.com/office/officeart/2005/8/layout/cycle4#1"/>
    <dgm:cxn modelId="{3D0CEDBE-CBAF-4A0A-B1F3-D1983A5E3B2F}" type="presParOf" srcId="{EA593ADB-8D17-49C2-AB27-788747238F62}" destId="{30FDF5A1-9EEA-46F2-82C6-83EDAEAE9033}" srcOrd="0" destOrd="0" presId="urn:microsoft.com/office/officeart/2005/8/layout/cycle4#1"/>
    <dgm:cxn modelId="{7550383E-EA3E-4C8D-A435-A9F7194A6DA9}" type="presParOf" srcId="{8ADC921E-C8B2-44A7-A2B1-2A956A6B552B}" destId="{9E0797AB-EA1C-4B53-BD04-F21E76DF614B}" srcOrd="1" destOrd="0" presId="urn:microsoft.com/office/officeart/2005/8/layout/cycle4#1"/>
    <dgm:cxn modelId="{05718B87-D54A-42CC-8FBD-07C668D2A864}" type="presParOf" srcId="{9E0797AB-EA1C-4B53-BD04-F21E76DF614B}" destId="{F75C0CD6-D26F-4246-9FA5-09951DD0F015}" srcOrd="0" destOrd="0" presId="urn:microsoft.com/office/officeart/2005/8/layout/cycle4#1"/>
    <dgm:cxn modelId="{33C3541D-E8F4-42D6-B1C4-BB7FE3303A69}" type="presParOf" srcId="{9E0797AB-EA1C-4B53-BD04-F21E76DF614B}" destId="{A9D1287E-3460-4ABD-9F32-B8056B05E1FC}" srcOrd="1" destOrd="0" presId="urn:microsoft.com/office/officeart/2005/8/layout/cycle4#1"/>
    <dgm:cxn modelId="{5DF974AE-7D5D-4434-9819-4103C654C648}" type="presParOf" srcId="{9E0797AB-EA1C-4B53-BD04-F21E76DF614B}" destId="{B2B5EBFE-8E0B-4CB5-AEA1-B6810D9CC202}" srcOrd="2" destOrd="0" presId="urn:microsoft.com/office/officeart/2005/8/layout/cycle4#1"/>
    <dgm:cxn modelId="{DE6005A4-EC2A-4911-AF56-C638EEDF9D99}" type="presParOf" srcId="{9E0797AB-EA1C-4B53-BD04-F21E76DF614B}" destId="{E05A39DF-5F36-4C0D-BCF3-60B09D8F27E2}" srcOrd="3" destOrd="0" presId="urn:microsoft.com/office/officeart/2005/8/layout/cycle4#1"/>
    <dgm:cxn modelId="{FCFA53FB-3B7E-49C7-8FF3-5EEF23B46B74}" type="presParOf" srcId="{9E0797AB-EA1C-4B53-BD04-F21E76DF614B}" destId="{B39DDB09-C674-48B8-8670-0B885B9510CE}" srcOrd="4" destOrd="0" presId="urn:microsoft.com/office/officeart/2005/8/layout/cycle4#1"/>
    <dgm:cxn modelId="{2B25E5B6-C744-4B7C-9065-2D807A0A912B}" type="presParOf" srcId="{8ADC921E-C8B2-44A7-A2B1-2A956A6B552B}" destId="{8A3EBA38-4BC8-4353-86C8-8F59FAEAAC65}" srcOrd="2" destOrd="0" presId="urn:microsoft.com/office/officeart/2005/8/layout/cycle4#1"/>
    <dgm:cxn modelId="{C4B0D799-E314-4CEF-858B-2C423BBC54B3}" type="presParOf" srcId="{8ADC921E-C8B2-44A7-A2B1-2A956A6B552B}" destId="{FE179371-251A-437D-8412-AB4CD3079B44}" srcOrd="3" destOrd="0" presId="urn:microsoft.com/office/officeart/2005/8/layout/cycle4#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578DF4-BF6E-4A48-AB54-7D7B1DDAC401}" type="doc">
      <dgm:prSet loTypeId="urn:microsoft.com/office/officeart/2005/8/layout/radial1" loCatId="relationship" qsTypeId="urn:microsoft.com/office/officeart/2005/8/quickstyle/simple1" qsCatId="simple" csTypeId="urn:microsoft.com/office/officeart/2005/8/colors/colorful4" csCatId="colorful" phldr="1"/>
      <dgm:spPr/>
      <dgm:t>
        <a:bodyPr/>
        <a:lstStyle/>
        <a:p>
          <a:endParaRPr lang="en-US"/>
        </a:p>
      </dgm:t>
    </dgm:pt>
    <dgm:pt modelId="{1F6EBED9-5238-4BCF-98EF-E966117691DB}">
      <dgm:prSet phldrT="[Text]"/>
      <dgm:spPr/>
      <dgm:t>
        <a:bodyPr/>
        <a:lstStyle/>
        <a:p>
          <a:r>
            <a:rPr lang="en-US" b="1" dirty="0" smtClean="0"/>
            <a:t>PBAR Tool</a:t>
          </a:r>
          <a:endParaRPr lang="en-US" b="1" dirty="0"/>
        </a:p>
      </dgm:t>
    </dgm:pt>
    <dgm:pt modelId="{F3FE6F23-580F-49E8-81E0-DEEEF4B7D81B}" type="parTrans" cxnId="{C4FCD3F8-A543-4016-86A3-FF77EED6E7F0}">
      <dgm:prSet/>
      <dgm:spPr/>
      <dgm:t>
        <a:bodyPr/>
        <a:lstStyle/>
        <a:p>
          <a:endParaRPr lang="en-US"/>
        </a:p>
      </dgm:t>
    </dgm:pt>
    <dgm:pt modelId="{886A7C46-E5F9-4166-8109-B0D54AC4E59B}" type="sibTrans" cxnId="{C4FCD3F8-A543-4016-86A3-FF77EED6E7F0}">
      <dgm:prSet/>
      <dgm:spPr/>
      <dgm:t>
        <a:bodyPr/>
        <a:lstStyle/>
        <a:p>
          <a:endParaRPr lang="en-US"/>
        </a:p>
      </dgm:t>
    </dgm:pt>
    <dgm:pt modelId="{FC3EFDBF-233F-4C6C-9987-5A587EC8FC04}">
      <dgm:prSet phldrT="[Text]" custT="1"/>
      <dgm:spPr/>
      <dgm:t>
        <a:bodyPr/>
        <a:lstStyle/>
        <a:p>
          <a:r>
            <a:rPr lang="en-US" sz="1600" dirty="0" smtClean="0"/>
            <a:t>Ties Funding to Explicit and Measurable Goals</a:t>
          </a:r>
          <a:endParaRPr lang="en-US" sz="1600" dirty="0"/>
        </a:p>
      </dgm:t>
    </dgm:pt>
    <dgm:pt modelId="{8789A721-B4BD-477C-9886-5F58DA7ACF35}" type="parTrans" cxnId="{B3823DA0-6414-4A5C-912A-36332D1D8B33}">
      <dgm:prSet/>
      <dgm:spPr/>
      <dgm:t>
        <a:bodyPr/>
        <a:lstStyle/>
        <a:p>
          <a:endParaRPr lang="en-US" dirty="0"/>
        </a:p>
      </dgm:t>
    </dgm:pt>
    <dgm:pt modelId="{46D58E0A-B178-44AD-96D5-E2BA0308F4DC}" type="sibTrans" cxnId="{B3823DA0-6414-4A5C-912A-36332D1D8B33}">
      <dgm:prSet/>
      <dgm:spPr/>
      <dgm:t>
        <a:bodyPr/>
        <a:lstStyle/>
        <a:p>
          <a:endParaRPr lang="en-US" dirty="0"/>
        </a:p>
      </dgm:t>
    </dgm:pt>
    <dgm:pt modelId="{ED0D9858-D9BF-408B-A820-D8ED7FDA90E8}">
      <dgm:prSet phldrT="[Text]" custT="1"/>
      <dgm:spPr/>
      <dgm:t>
        <a:bodyPr/>
        <a:lstStyle/>
        <a:p>
          <a:r>
            <a:rPr lang="en-US" sz="1600" dirty="0" smtClean="0"/>
            <a:t>Increases Fiscal Transparency</a:t>
          </a:r>
          <a:endParaRPr lang="en-US" sz="1600" dirty="0"/>
        </a:p>
      </dgm:t>
    </dgm:pt>
    <dgm:pt modelId="{4318AF43-5D81-4296-8D12-BCA412746A0E}" type="parTrans" cxnId="{8957B8CD-BCAD-4E34-A12F-B98E40E92B0F}">
      <dgm:prSet/>
      <dgm:spPr/>
      <dgm:t>
        <a:bodyPr/>
        <a:lstStyle/>
        <a:p>
          <a:endParaRPr lang="en-US" dirty="0"/>
        </a:p>
      </dgm:t>
    </dgm:pt>
    <dgm:pt modelId="{563E9754-1FBE-4DD6-99B8-C04D14337088}" type="sibTrans" cxnId="{8957B8CD-BCAD-4E34-A12F-B98E40E92B0F}">
      <dgm:prSet/>
      <dgm:spPr/>
      <dgm:t>
        <a:bodyPr/>
        <a:lstStyle/>
        <a:p>
          <a:endParaRPr lang="en-US" dirty="0"/>
        </a:p>
      </dgm:t>
    </dgm:pt>
    <dgm:pt modelId="{215A2F56-660F-4499-85DB-2FC5C68B72AD}">
      <dgm:prSet phldrT="[Text]" custT="1"/>
      <dgm:spPr/>
      <dgm:t>
        <a:bodyPr/>
        <a:lstStyle/>
        <a:p>
          <a:r>
            <a:rPr lang="en-US" sz="1600" dirty="0" smtClean="0"/>
            <a:t>Encourages Site-Level Innovation in Support of Students</a:t>
          </a:r>
          <a:endParaRPr lang="en-US" sz="1600" dirty="0"/>
        </a:p>
      </dgm:t>
    </dgm:pt>
    <dgm:pt modelId="{8B462FE9-7291-4C55-8684-96E09907629B}" type="parTrans" cxnId="{1085DB40-8A96-446D-92B3-C56F60BCF1E1}">
      <dgm:prSet/>
      <dgm:spPr/>
      <dgm:t>
        <a:bodyPr/>
        <a:lstStyle/>
        <a:p>
          <a:endParaRPr lang="en-US" dirty="0"/>
        </a:p>
      </dgm:t>
    </dgm:pt>
    <dgm:pt modelId="{D3479495-07C8-4DFD-931B-F04DFB8CF309}" type="sibTrans" cxnId="{1085DB40-8A96-446D-92B3-C56F60BCF1E1}">
      <dgm:prSet/>
      <dgm:spPr/>
      <dgm:t>
        <a:bodyPr/>
        <a:lstStyle/>
        <a:p>
          <a:endParaRPr lang="en-US" dirty="0"/>
        </a:p>
      </dgm:t>
    </dgm:pt>
    <dgm:pt modelId="{A74E7A04-E93E-4829-BD00-FC414614EEDB}">
      <dgm:prSet phldrT="[Text]" custT="1"/>
      <dgm:spPr/>
      <dgm:t>
        <a:bodyPr/>
        <a:lstStyle/>
        <a:p>
          <a:r>
            <a:rPr lang="en-US" sz="1600" dirty="0" smtClean="0"/>
            <a:t>Promotes Cross-School Collaboration</a:t>
          </a:r>
          <a:endParaRPr lang="en-US" sz="1600" dirty="0"/>
        </a:p>
      </dgm:t>
    </dgm:pt>
    <dgm:pt modelId="{CECCC9DB-26CA-483D-8F98-4F9ED65214EE}" type="parTrans" cxnId="{4B6268B5-BCA9-4A4E-A0BD-974B11AC3E0F}">
      <dgm:prSet/>
      <dgm:spPr/>
      <dgm:t>
        <a:bodyPr/>
        <a:lstStyle/>
        <a:p>
          <a:endParaRPr lang="en-US" dirty="0"/>
        </a:p>
      </dgm:t>
    </dgm:pt>
    <dgm:pt modelId="{16FAB9F0-5EEF-4040-851D-54E868A0A16F}" type="sibTrans" cxnId="{4B6268B5-BCA9-4A4E-A0BD-974B11AC3E0F}">
      <dgm:prSet/>
      <dgm:spPr/>
      <dgm:t>
        <a:bodyPr/>
        <a:lstStyle/>
        <a:p>
          <a:endParaRPr lang="en-US" dirty="0"/>
        </a:p>
      </dgm:t>
    </dgm:pt>
    <dgm:pt modelId="{02F337A4-EFCE-411C-A991-078328B99200}">
      <dgm:prSet custT="1"/>
      <dgm:spPr/>
      <dgm:t>
        <a:bodyPr/>
        <a:lstStyle/>
        <a:p>
          <a:r>
            <a:rPr lang="en-US" sz="1600" dirty="0" smtClean="0"/>
            <a:t>Enhances Efficiency of the Budgeting Process</a:t>
          </a:r>
          <a:endParaRPr lang="en-US" sz="1600" dirty="0"/>
        </a:p>
      </dgm:t>
    </dgm:pt>
    <dgm:pt modelId="{93626D7C-3893-4597-B180-61C6E4C33F54}" type="parTrans" cxnId="{936EEF12-1D74-4111-A5CF-7F895371900D}">
      <dgm:prSet/>
      <dgm:spPr/>
      <dgm:t>
        <a:bodyPr/>
        <a:lstStyle/>
        <a:p>
          <a:endParaRPr lang="en-US" dirty="0"/>
        </a:p>
      </dgm:t>
    </dgm:pt>
    <dgm:pt modelId="{915F9D19-6602-4C7F-9AFB-768E0BC61E85}" type="sibTrans" cxnId="{936EEF12-1D74-4111-A5CF-7F895371900D}">
      <dgm:prSet/>
      <dgm:spPr/>
      <dgm:t>
        <a:bodyPr/>
        <a:lstStyle/>
        <a:p>
          <a:endParaRPr lang="en-US" dirty="0"/>
        </a:p>
      </dgm:t>
    </dgm:pt>
    <dgm:pt modelId="{DF8A4316-ED9E-486C-923E-AF5D290970B4}" type="pres">
      <dgm:prSet presAssocID="{20578DF4-BF6E-4A48-AB54-7D7B1DDAC401}" presName="cycle" presStyleCnt="0">
        <dgm:presLayoutVars>
          <dgm:chMax val="1"/>
          <dgm:dir/>
          <dgm:animLvl val="ctr"/>
          <dgm:resizeHandles val="exact"/>
        </dgm:presLayoutVars>
      </dgm:prSet>
      <dgm:spPr/>
      <dgm:t>
        <a:bodyPr/>
        <a:lstStyle/>
        <a:p>
          <a:endParaRPr lang="en-US"/>
        </a:p>
      </dgm:t>
    </dgm:pt>
    <dgm:pt modelId="{D7EC8A00-46A8-4B94-BF22-13C5A706FBAE}" type="pres">
      <dgm:prSet presAssocID="{1F6EBED9-5238-4BCF-98EF-E966117691DB}" presName="centerShape" presStyleLbl="node0" presStyleIdx="0" presStyleCnt="1"/>
      <dgm:spPr/>
      <dgm:t>
        <a:bodyPr/>
        <a:lstStyle/>
        <a:p>
          <a:endParaRPr lang="en-US"/>
        </a:p>
      </dgm:t>
    </dgm:pt>
    <dgm:pt modelId="{A96E9B14-6C72-4CEA-B1EE-83D6099F5106}" type="pres">
      <dgm:prSet presAssocID="{8789A721-B4BD-477C-9886-5F58DA7ACF35}" presName="Name9" presStyleLbl="parChTrans1D2" presStyleIdx="0" presStyleCnt="5"/>
      <dgm:spPr/>
      <dgm:t>
        <a:bodyPr/>
        <a:lstStyle/>
        <a:p>
          <a:endParaRPr lang="en-US"/>
        </a:p>
      </dgm:t>
    </dgm:pt>
    <dgm:pt modelId="{56551421-4368-4956-AD23-2E81FF744007}" type="pres">
      <dgm:prSet presAssocID="{8789A721-B4BD-477C-9886-5F58DA7ACF35}" presName="connTx" presStyleLbl="parChTrans1D2" presStyleIdx="0" presStyleCnt="5"/>
      <dgm:spPr/>
      <dgm:t>
        <a:bodyPr/>
        <a:lstStyle/>
        <a:p>
          <a:endParaRPr lang="en-US"/>
        </a:p>
      </dgm:t>
    </dgm:pt>
    <dgm:pt modelId="{4257EC99-36CE-42F2-AA19-9985FEEEBF42}" type="pres">
      <dgm:prSet presAssocID="{FC3EFDBF-233F-4C6C-9987-5A587EC8FC04}" presName="node" presStyleLbl="node1" presStyleIdx="0" presStyleCnt="5" custScaleX="123496" custScaleY="117078">
        <dgm:presLayoutVars>
          <dgm:bulletEnabled val="1"/>
        </dgm:presLayoutVars>
      </dgm:prSet>
      <dgm:spPr/>
      <dgm:t>
        <a:bodyPr/>
        <a:lstStyle/>
        <a:p>
          <a:endParaRPr lang="en-US"/>
        </a:p>
      </dgm:t>
    </dgm:pt>
    <dgm:pt modelId="{08892F8C-F443-42A1-B718-CD82B50D83A3}" type="pres">
      <dgm:prSet presAssocID="{4318AF43-5D81-4296-8D12-BCA412746A0E}" presName="Name9" presStyleLbl="parChTrans1D2" presStyleIdx="1" presStyleCnt="5"/>
      <dgm:spPr/>
      <dgm:t>
        <a:bodyPr/>
        <a:lstStyle/>
        <a:p>
          <a:endParaRPr lang="en-US"/>
        </a:p>
      </dgm:t>
    </dgm:pt>
    <dgm:pt modelId="{FC73041F-A1D8-4291-A0CC-C43A535661F4}" type="pres">
      <dgm:prSet presAssocID="{4318AF43-5D81-4296-8D12-BCA412746A0E}" presName="connTx" presStyleLbl="parChTrans1D2" presStyleIdx="1" presStyleCnt="5"/>
      <dgm:spPr/>
      <dgm:t>
        <a:bodyPr/>
        <a:lstStyle/>
        <a:p>
          <a:endParaRPr lang="en-US"/>
        </a:p>
      </dgm:t>
    </dgm:pt>
    <dgm:pt modelId="{CC293C82-1551-464C-B6F7-8924D6EBDA67}" type="pres">
      <dgm:prSet presAssocID="{ED0D9858-D9BF-408B-A820-D8ED7FDA90E8}" presName="node" presStyleLbl="node1" presStyleIdx="1" presStyleCnt="5" custScaleX="121141" custScaleY="120772">
        <dgm:presLayoutVars>
          <dgm:bulletEnabled val="1"/>
        </dgm:presLayoutVars>
      </dgm:prSet>
      <dgm:spPr/>
      <dgm:t>
        <a:bodyPr/>
        <a:lstStyle/>
        <a:p>
          <a:endParaRPr lang="en-US"/>
        </a:p>
      </dgm:t>
    </dgm:pt>
    <dgm:pt modelId="{D42E84DF-8BDF-4211-97B8-63330CFB31AF}" type="pres">
      <dgm:prSet presAssocID="{93626D7C-3893-4597-B180-61C6E4C33F54}" presName="Name9" presStyleLbl="parChTrans1D2" presStyleIdx="2" presStyleCnt="5"/>
      <dgm:spPr/>
      <dgm:t>
        <a:bodyPr/>
        <a:lstStyle/>
        <a:p>
          <a:endParaRPr lang="en-US"/>
        </a:p>
      </dgm:t>
    </dgm:pt>
    <dgm:pt modelId="{637B2D30-B5A8-4191-9389-F92D51418E80}" type="pres">
      <dgm:prSet presAssocID="{93626D7C-3893-4597-B180-61C6E4C33F54}" presName="connTx" presStyleLbl="parChTrans1D2" presStyleIdx="2" presStyleCnt="5"/>
      <dgm:spPr/>
      <dgm:t>
        <a:bodyPr/>
        <a:lstStyle/>
        <a:p>
          <a:endParaRPr lang="en-US"/>
        </a:p>
      </dgm:t>
    </dgm:pt>
    <dgm:pt modelId="{EA2CA0DA-42E2-47A5-8CE5-09291B994497}" type="pres">
      <dgm:prSet presAssocID="{02F337A4-EFCE-411C-A991-078328B99200}" presName="node" presStyleLbl="node1" presStyleIdx="2" presStyleCnt="5" custScaleX="118760" custScaleY="121447">
        <dgm:presLayoutVars>
          <dgm:bulletEnabled val="1"/>
        </dgm:presLayoutVars>
      </dgm:prSet>
      <dgm:spPr/>
      <dgm:t>
        <a:bodyPr/>
        <a:lstStyle/>
        <a:p>
          <a:endParaRPr lang="en-US"/>
        </a:p>
      </dgm:t>
    </dgm:pt>
    <dgm:pt modelId="{813DC990-2A5A-403C-AF60-88B5430CDAB7}" type="pres">
      <dgm:prSet presAssocID="{8B462FE9-7291-4C55-8684-96E09907629B}" presName="Name9" presStyleLbl="parChTrans1D2" presStyleIdx="3" presStyleCnt="5"/>
      <dgm:spPr/>
      <dgm:t>
        <a:bodyPr/>
        <a:lstStyle/>
        <a:p>
          <a:endParaRPr lang="en-US"/>
        </a:p>
      </dgm:t>
    </dgm:pt>
    <dgm:pt modelId="{473B2A54-48C7-42EB-82D2-FD92C39A7DD0}" type="pres">
      <dgm:prSet presAssocID="{8B462FE9-7291-4C55-8684-96E09907629B}" presName="connTx" presStyleLbl="parChTrans1D2" presStyleIdx="3" presStyleCnt="5"/>
      <dgm:spPr/>
      <dgm:t>
        <a:bodyPr/>
        <a:lstStyle/>
        <a:p>
          <a:endParaRPr lang="en-US"/>
        </a:p>
      </dgm:t>
    </dgm:pt>
    <dgm:pt modelId="{579BA699-8A12-4883-B555-F3405A99D42B}" type="pres">
      <dgm:prSet presAssocID="{215A2F56-660F-4499-85DB-2FC5C68B72AD}" presName="node" presStyleLbl="node1" presStyleIdx="3" presStyleCnt="5" custScaleX="126535" custScaleY="130471">
        <dgm:presLayoutVars>
          <dgm:bulletEnabled val="1"/>
        </dgm:presLayoutVars>
      </dgm:prSet>
      <dgm:spPr/>
      <dgm:t>
        <a:bodyPr/>
        <a:lstStyle/>
        <a:p>
          <a:endParaRPr lang="en-US"/>
        </a:p>
      </dgm:t>
    </dgm:pt>
    <dgm:pt modelId="{F948A5E0-A265-447B-928C-4BB75F5EFFFB}" type="pres">
      <dgm:prSet presAssocID="{CECCC9DB-26CA-483D-8F98-4F9ED65214EE}" presName="Name9" presStyleLbl="parChTrans1D2" presStyleIdx="4" presStyleCnt="5"/>
      <dgm:spPr/>
      <dgm:t>
        <a:bodyPr/>
        <a:lstStyle/>
        <a:p>
          <a:endParaRPr lang="en-US"/>
        </a:p>
      </dgm:t>
    </dgm:pt>
    <dgm:pt modelId="{D122FE47-15E0-48ED-BD83-627131FB0A1A}" type="pres">
      <dgm:prSet presAssocID="{CECCC9DB-26CA-483D-8F98-4F9ED65214EE}" presName="connTx" presStyleLbl="parChTrans1D2" presStyleIdx="4" presStyleCnt="5"/>
      <dgm:spPr/>
      <dgm:t>
        <a:bodyPr/>
        <a:lstStyle/>
        <a:p>
          <a:endParaRPr lang="en-US"/>
        </a:p>
      </dgm:t>
    </dgm:pt>
    <dgm:pt modelId="{7B621834-9785-40D3-BFEB-983CA0B363D8}" type="pres">
      <dgm:prSet presAssocID="{A74E7A04-E93E-4829-BD00-FC414614EEDB}" presName="node" presStyleLbl="node1" presStyleIdx="4" presStyleCnt="5" custScaleX="127474" custScaleY="125358">
        <dgm:presLayoutVars>
          <dgm:bulletEnabled val="1"/>
        </dgm:presLayoutVars>
      </dgm:prSet>
      <dgm:spPr/>
      <dgm:t>
        <a:bodyPr/>
        <a:lstStyle/>
        <a:p>
          <a:endParaRPr lang="en-US"/>
        </a:p>
      </dgm:t>
    </dgm:pt>
  </dgm:ptLst>
  <dgm:cxnLst>
    <dgm:cxn modelId="{4B6268B5-BCA9-4A4E-A0BD-974B11AC3E0F}" srcId="{1F6EBED9-5238-4BCF-98EF-E966117691DB}" destId="{A74E7A04-E93E-4829-BD00-FC414614EEDB}" srcOrd="4" destOrd="0" parTransId="{CECCC9DB-26CA-483D-8F98-4F9ED65214EE}" sibTransId="{16FAB9F0-5EEF-4040-851D-54E868A0A16F}"/>
    <dgm:cxn modelId="{FD4EC7BB-484F-4F8C-AE9F-61975B8F7EC8}" type="presOf" srcId="{CECCC9DB-26CA-483D-8F98-4F9ED65214EE}" destId="{D122FE47-15E0-48ED-BD83-627131FB0A1A}" srcOrd="1" destOrd="0" presId="urn:microsoft.com/office/officeart/2005/8/layout/radial1"/>
    <dgm:cxn modelId="{97D24130-BA01-4D7D-873E-B1D3E841CE6A}" type="presOf" srcId="{8789A721-B4BD-477C-9886-5F58DA7ACF35}" destId="{A96E9B14-6C72-4CEA-B1EE-83D6099F5106}" srcOrd="0" destOrd="0" presId="urn:microsoft.com/office/officeart/2005/8/layout/radial1"/>
    <dgm:cxn modelId="{8D95CBAC-104B-46C6-9738-C4980B7D01A1}" type="presOf" srcId="{CECCC9DB-26CA-483D-8F98-4F9ED65214EE}" destId="{F948A5E0-A265-447B-928C-4BB75F5EFFFB}" srcOrd="0" destOrd="0" presId="urn:microsoft.com/office/officeart/2005/8/layout/radial1"/>
    <dgm:cxn modelId="{1AF2497D-BD04-45D5-867A-E1B5354E322B}" type="presOf" srcId="{20578DF4-BF6E-4A48-AB54-7D7B1DDAC401}" destId="{DF8A4316-ED9E-486C-923E-AF5D290970B4}" srcOrd="0" destOrd="0" presId="urn:microsoft.com/office/officeart/2005/8/layout/radial1"/>
    <dgm:cxn modelId="{5A90214D-793C-44DB-94D7-4349956549FA}" type="presOf" srcId="{1F6EBED9-5238-4BCF-98EF-E966117691DB}" destId="{D7EC8A00-46A8-4B94-BF22-13C5A706FBAE}" srcOrd="0" destOrd="0" presId="urn:microsoft.com/office/officeart/2005/8/layout/radial1"/>
    <dgm:cxn modelId="{F05E2603-D0DD-4006-AFC8-426027950E62}" type="presOf" srcId="{93626D7C-3893-4597-B180-61C6E4C33F54}" destId="{D42E84DF-8BDF-4211-97B8-63330CFB31AF}" srcOrd="0" destOrd="0" presId="urn:microsoft.com/office/officeart/2005/8/layout/radial1"/>
    <dgm:cxn modelId="{2630DD15-72C8-428D-B71C-15A39758635C}" type="presOf" srcId="{FC3EFDBF-233F-4C6C-9987-5A587EC8FC04}" destId="{4257EC99-36CE-42F2-AA19-9985FEEEBF42}" srcOrd="0" destOrd="0" presId="urn:microsoft.com/office/officeart/2005/8/layout/radial1"/>
    <dgm:cxn modelId="{936EEF12-1D74-4111-A5CF-7F895371900D}" srcId="{1F6EBED9-5238-4BCF-98EF-E966117691DB}" destId="{02F337A4-EFCE-411C-A991-078328B99200}" srcOrd="2" destOrd="0" parTransId="{93626D7C-3893-4597-B180-61C6E4C33F54}" sibTransId="{915F9D19-6602-4C7F-9AFB-768E0BC61E85}"/>
    <dgm:cxn modelId="{9AA06496-A481-47E1-BA9B-C434895E351D}" type="presOf" srcId="{02F337A4-EFCE-411C-A991-078328B99200}" destId="{EA2CA0DA-42E2-47A5-8CE5-09291B994497}" srcOrd="0" destOrd="0" presId="urn:microsoft.com/office/officeart/2005/8/layout/radial1"/>
    <dgm:cxn modelId="{5661DD8A-539B-4678-AD4A-BB79A18F03C5}" type="presOf" srcId="{4318AF43-5D81-4296-8D12-BCA412746A0E}" destId="{FC73041F-A1D8-4291-A0CC-C43A535661F4}" srcOrd="1" destOrd="0" presId="urn:microsoft.com/office/officeart/2005/8/layout/radial1"/>
    <dgm:cxn modelId="{27A29B60-E409-468E-8E2A-4599276EE165}" type="presOf" srcId="{8789A721-B4BD-477C-9886-5F58DA7ACF35}" destId="{56551421-4368-4956-AD23-2E81FF744007}" srcOrd="1" destOrd="0" presId="urn:microsoft.com/office/officeart/2005/8/layout/radial1"/>
    <dgm:cxn modelId="{405E65E7-94A3-4D41-B6AE-A083608E5E80}" type="presOf" srcId="{93626D7C-3893-4597-B180-61C6E4C33F54}" destId="{637B2D30-B5A8-4191-9389-F92D51418E80}" srcOrd="1" destOrd="0" presId="urn:microsoft.com/office/officeart/2005/8/layout/radial1"/>
    <dgm:cxn modelId="{8957B8CD-BCAD-4E34-A12F-B98E40E92B0F}" srcId="{1F6EBED9-5238-4BCF-98EF-E966117691DB}" destId="{ED0D9858-D9BF-408B-A820-D8ED7FDA90E8}" srcOrd="1" destOrd="0" parTransId="{4318AF43-5D81-4296-8D12-BCA412746A0E}" sibTransId="{563E9754-1FBE-4DD6-99B8-C04D14337088}"/>
    <dgm:cxn modelId="{1085DB40-8A96-446D-92B3-C56F60BCF1E1}" srcId="{1F6EBED9-5238-4BCF-98EF-E966117691DB}" destId="{215A2F56-660F-4499-85DB-2FC5C68B72AD}" srcOrd="3" destOrd="0" parTransId="{8B462FE9-7291-4C55-8684-96E09907629B}" sibTransId="{D3479495-07C8-4DFD-931B-F04DFB8CF309}"/>
    <dgm:cxn modelId="{C4FCD3F8-A543-4016-86A3-FF77EED6E7F0}" srcId="{20578DF4-BF6E-4A48-AB54-7D7B1DDAC401}" destId="{1F6EBED9-5238-4BCF-98EF-E966117691DB}" srcOrd="0" destOrd="0" parTransId="{F3FE6F23-580F-49E8-81E0-DEEEF4B7D81B}" sibTransId="{886A7C46-E5F9-4166-8109-B0D54AC4E59B}"/>
    <dgm:cxn modelId="{854C7804-2D16-4BE1-B2D5-0602C20524E3}" type="presOf" srcId="{215A2F56-660F-4499-85DB-2FC5C68B72AD}" destId="{579BA699-8A12-4883-B555-F3405A99D42B}" srcOrd="0" destOrd="0" presId="urn:microsoft.com/office/officeart/2005/8/layout/radial1"/>
    <dgm:cxn modelId="{B3823DA0-6414-4A5C-912A-36332D1D8B33}" srcId="{1F6EBED9-5238-4BCF-98EF-E966117691DB}" destId="{FC3EFDBF-233F-4C6C-9987-5A587EC8FC04}" srcOrd="0" destOrd="0" parTransId="{8789A721-B4BD-477C-9886-5F58DA7ACF35}" sibTransId="{46D58E0A-B178-44AD-96D5-E2BA0308F4DC}"/>
    <dgm:cxn modelId="{43DF895E-9B3C-46DF-ADFE-C602C4DAD833}" type="presOf" srcId="{4318AF43-5D81-4296-8D12-BCA412746A0E}" destId="{08892F8C-F443-42A1-B718-CD82B50D83A3}" srcOrd="0" destOrd="0" presId="urn:microsoft.com/office/officeart/2005/8/layout/radial1"/>
    <dgm:cxn modelId="{960B0CE1-6D28-44CB-9903-FD52A1F3420C}" type="presOf" srcId="{8B462FE9-7291-4C55-8684-96E09907629B}" destId="{473B2A54-48C7-42EB-82D2-FD92C39A7DD0}" srcOrd="1" destOrd="0" presId="urn:microsoft.com/office/officeart/2005/8/layout/radial1"/>
    <dgm:cxn modelId="{DBF4763B-AE9A-4923-A2D7-C557F8FDE52A}" type="presOf" srcId="{ED0D9858-D9BF-408B-A820-D8ED7FDA90E8}" destId="{CC293C82-1551-464C-B6F7-8924D6EBDA67}" srcOrd="0" destOrd="0" presId="urn:microsoft.com/office/officeart/2005/8/layout/radial1"/>
    <dgm:cxn modelId="{5DBB49E8-A147-4550-AC0E-9067093676E1}" type="presOf" srcId="{8B462FE9-7291-4C55-8684-96E09907629B}" destId="{813DC990-2A5A-403C-AF60-88B5430CDAB7}" srcOrd="0" destOrd="0" presId="urn:microsoft.com/office/officeart/2005/8/layout/radial1"/>
    <dgm:cxn modelId="{757E6494-1BAD-4E0A-BEC8-1226D25A7125}" type="presOf" srcId="{A74E7A04-E93E-4829-BD00-FC414614EEDB}" destId="{7B621834-9785-40D3-BFEB-983CA0B363D8}" srcOrd="0" destOrd="0" presId="urn:microsoft.com/office/officeart/2005/8/layout/radial1"/>
    <dgm:cxn modelId="{2204A266-D160-42A8-9D45-EF0C0528FC89}" type="presParOf" srcId="{DF8A4316-ED9E-486C-923E-AF5D290970B4}" destId="{D7EC8A00-46A8-4B94-BF22-13C5A706FBAE}" srcOrd="0" destOrd="0" presId="urn:microsoft.com/office/officeart/2005/8/layout/radial1"/>
    <dgm:cxn modelId="{6870BE23-B712-4981-B4A4-C01E2803CCD5}" type="presParOf" srcId="{DF8A4316-ED9E-486C-923E-AF5D290970B4}" destId="{A96E9B14-6C72-4CEA-B1EE-83D6099F5106}" srcOrd="1" destOrd="0" presId="urn:microsoft.com/office/officeart/2005/8/layout/radial1"/>
    <dgm:cxn modelId="{2C4B606F-E057-4993-8CE0-A9D47413F778}" type="presParOf" srcId="{A96E9B14-6C72-4CEA-B1EE-83D6099F5106}" destId="{56551421-4368-4956-AD23-2E81FF744007}" srcOrd="0" destOrd="0" presId="urn:microsoft.com/office/officeart/2005/8/layout/radial1"/>
    <dgm:cxn modelId="{DBA0E18F-8148-4879-820F-135B5D200FF6}" type="presParOf" srcId="{DF8A4316-ED9E-486C-923E-AF5D290970B4}" destId="{4257EC99-36CE-42F2-AA19-9985FEEEBF42}" srcOrd="2" destOrd="0" presId="urn:microsoft.com/office/officeart/2005/8/layout/radial1"/>
    <dgm:cxn modelId="{F1307DBF-B9CA-4212-8507-4AFE6686ECB0}" type="presParOf" srcId="{DF8A4316-ED9E-486C-923E-AF5D290970B4}" destId="{08892F8C-F443-42A1-B718-CD82B50D83A3}" srcOrd="3" destOrd="0" presId="urn:microsoft.com/office/officeart/2005/8/layout/radial1"/>
    <dgm:cxn modelId="{17EA90EC-A045-4935-AB26-EBF3D2D76117}" type="presParOf" srcId="{08892F8C-F443-42A1-B718-CD82B50D83A3}" destId="{FC73041F-A1D8-4291-A0CC-C43A535661F4}" srcOrd="0" destOrd="0" presId="urn:microsoft.com/office/officeart/2005/8/layout/radial1"/>
    <dgm:cxn modelId="{4ADFFACC-49CC-4B74-AC88-5B0199D2B9EF}" type="presParOf" srcId="{DF8A4316-ED9E-486C-923E-AF5D290970B4}" destId="{CC293C82-1551-464C-B6F7-8924D6EBDA67}" srcOrd="4" destOrd="0" presId="urn:microsoft.com/office/officeart/2005/8/layout/radial1"/>
    <dgm:cxn modelId="{E4C8F3BB-993E-4D99-947C-94F880BACFE6}" type="presParOf" srcId="{DF8A4316-ED9E-486C-923E-AF5D290970B4}" destId="{D42E84DF-8BDF-4211-97B8-63330CFB31AF}" srcOrd="5" destOrd="0" presId="urn:microsoft.com/office/officeart/2005/8/layout/radial1"/>
    <dgm:cxn modelId="{8CC13AE6-46A0-4CF0-AF28-94C0EDFB9A83}" type="presParOf" srcId="{D42E84DF-8BDF-4211-97B8-63330CFB31AF}" destId="{637B2D30-B5A8-4191-9389-F92D51418E80}" srcOrd="0" destOrd="0" presId="urn:microsoft.com/office/officeart/2005/8/layout/radial1"/>
    <dgm:cxn modelId="{F2409502-C8BB-40EA-A969-222C5AAE3B0D}" type="presParOf" srcId="{DF8A4316-ED9E-486C-923E-AF5D290970B4}" destId="{EA2CA0DA-42E2-47A5-8CE5-09291B994497}" srcOrd="6" destOrd="0" presId="urn:microsoft.com/office/officeart/2005/8/layout/radial1"/>
    <dgm:cxn modelId="{8C9BC8D0-F605-47AF-AEB9-0707995DF80C}" type="presParOf" srcId="{DF8A4316-ED9E-486C-923E-AF5D290970B4}" destId="{813DC990-2A5A-403C-AF60-88B5430CDAB7}" srcOrd="7" destOrd="0" presId="urn:microsoft.com/office/officeart/2005/8/layout/radial1"/>
    <dgm:cxn modelId="{EA009573-E161-4E8E-A354-3180D510B207}" type="presParOf" srcId="{813DC990-2A5A-403C-AF60-88B5430CDAB7}" destId="{473B2A54-48C7-42EB-82D2-FD92C39A7DD0}" srcOrd="0" destOrd="0" presId="urn:microsoft.com/office/officeart/2005/8/layout/radial1"/>
    <dgm:cxn modelId="{44946A59-F3D1-4F21-AD97-5F040468F448}" type="presParOf" srcId="{DF8A4316-ED9E-486C-923E-AF5D290970B4}" destId="{579BA699-8A12-4883-B555-F3405A99D42B}" srcOrd="8" destOrd="0" presId="urn:microsoft.com/office/officeart/2005/8/layout/radial1"/>
    <dgm:cxn modelId="{83A0BFC4-7410-4A04-8691-898A8102A72C}" type="presParOf" srcId="{DF8A4316-ED9E-486C-923E-AF5D290970B4}" destId="{F948A5E0-A265-447B-928C-4BB75F5EFFFB}" srcOrd="9" destOrd="0" presId="urn:microsoft.com/office/officeart/2005/8/layout/radial1"/>
    <dgm:cxn modelId="{641BB36A-FB0B-4F5A-80F7-3044A19E9561}" type="presParOf" srcId="{F948A5E0-A265-447B-928C-4BB75F5EFFFB}" destId="{D122FE47-15E0-48ED-BD83-627131FB0A1A}" srcOrd="0" destOrd="0" presId="urn:microsoft.com/office/officeart/2005/8/layout/radial1"/>
    <dgm:cxn modelId="{5B77246C-CC73-4FFC-A3B9-9B06491920CF}" type="presParOf" srcId="{DF8A4316-ED9E-486C-923E-AF5D290970B4}" destId="{7B621834-9785-40D3-BFEB-983CA0B363D8}" srcOrd="10"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39E1A51-C845-4612-98EA-704F665645C2}">
      <dsp:nvSpPr>
        <dsp:cNvPr id="0" name=""/>
        <dsp:cNvSpPr/>
      </dsp:nvSpPr>
      <dsp:spPr>
        <a:xfrm>
          <a:off x="91992" y="875866"/>
          <a:ext cx="4113229" cy="483909"/>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D101EE-1B43-439A-9830-882946EDFBD9}">
      <dsp:nvSpPr>
        <dsp:cNvPr id="0" name=""/>
        <dsp:cNvSpPr/>
      </dsp:nvSpPr>
      <dsp:spPr>
        <a:xfrm>
          <a:off x="54274" y="1051041"/>
          <a:ext cx="302172" cy="302172"/>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8CD91B7-111E-42C4-BB29-FCADF076C11D}">
      <dsp:nvSpPr>
        <dsp:cNvPr id="0" name=""/>
        <dsp:cNvSpPr/>
      </dsp:nvSpPr>
      <dsp:spPr>
        <a:xfrm>
          <a:off x="54274" y="0"/>
          <a:ext cx="4113229" cy="869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kern="1200" dirty="0" smtClean="0"/>
            <a:t>Past:  Plans follow budgets</a:t>
          </a:r>
          <a:endParaRPr lang="en-US" sz="2800" kern="1200" dirty="0"/>
        </a:p>
      </dsp:txBody>
      <dsp:txXfrm>
        <a:off x="54274" y="0"/>
        <a:ext cx="4113229" cy="869304"/>
      </dsp:txXfrm>
    </dsp:sp>
    <dsp:sp modelId="{1CB90C88-F8AF-4DAB-9F8E-35AA4C8B41B8}">
      <dsp:nvSpPr>
        <dsp:cNvPr id="0" name=""/>
        <dsp:cNvSpPr/>
      </dsp:nvSpPr>
      <dsp:spPr>
        <a:xfrm>
          <a:off x="54274" y="1755396"/>
          <a:ext cx="302165" cy="302165"/>
        </a:xfrm>
        <a:prstGeom prst="rect">
          <a:avLst/>
        </a:prstGeom>
        <a:solidFill>
          <a:schemeClr val="lt1">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2EE2695-AC64-4163-9770-DBD8BF29116C}">
      <dsp:nvSpPr>
        <dsp:cNvPr id="0" name=""/>
        <dsp:cNvSpPr/>
      </dsp:nvSpPr>
      <dsp:spPr>
        <a:xfrm>
          <a:off x="342200" y="1554305"/>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 Governor proposes a budget in January; districts calculate what schools will receive.</a:t>
          </a:r>
          <a:endParaRPr lang="en-US" sz="1600" kern="1200" dirty="0"/>
        </a:p>
      </dsp:txBody>
      <dsp:txXfrm>
        <a:off x="342200" y="1554305"/>
        <a:ext cx="3825303" cy="704347"/>
      </dsp:txXfrm>
    </dsp:sp>
    <dsp:sp modelId="{183A4DCB-87F3-4D61-82AE-545C38FCB866}">
      <dsp:nvSpPr>
        <dsp:cNvPr id="0" name=""/>
        <dsp:cNvSpPr/>
      </dsp:nvSpPr>
      <dsp:spPr>
        <a:xfrm>
          <a:off x="54274" y="2459744"/>
          <a:ext cx="302165" cy="302165"/>
        </a:xfrm>
        <a:prstGeom prst="rect">
          <a:avLst/>
        </a:prstGeom>
        <a:solidFill>
          <a:schemeClr val="lt1">
            <a:hueOff val="0"/>
            <a:satOff val="0"/>
            <a:lumOff val="0"/>
            <a:alphaOff val="0"/>
          </a:schemeClr>
        </a:solidFill>
        <a:ln w="25400" cap="flat" cmpd="sng" algn="ctr">
          <a:solidFill>
            <a:schemeClr val="accent5">
              <a:hueOff val="-1419125"/>
              <a:satOff val="5687"/>
              <a:lumOff val="1233"/>
              <a:alphaOff val="0"/>
            </a:schemeClr>
          </a:solidFill>
          <a:prstDash val="solid"/>
        </a:ln>
        <a:effectLst/>
      </dsp:spPr>
      <dsp:style>
        <a:lnRef idx="2">
          <a:scrgbClr r="0" g="0" b="0"/>
        </a:lnRef>
        <a:fillRef idx="1">
          <a:scrgbClr r="0" g="0" b="0"/>
        </a:fillRef>
        <a:effectRef idx="0">
          <a:scrgbClr r="0" g="0" b="0"/>
        </a:effectRef>
        <a:fontRef idx="minor"/>
      </dsp:style>
    </dsp:sp>
    <dsp:sp modelId="{31A99CA4-C727-487D-BF3C-C420F7B59997}">
      <dsp:nvSpPr>
        <dsp:cNvPr id="0" name=""/>
        <dsp:cNvSpPr/>
      </dsp:nvSpPr>
      <dsp:spPr>
        <a:xfrm>
          <a:off x="342200" y="2258653"/>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Schools and districts  develop and adopt a budget quickly, in a reactive mode</a:t>
          </a:r>
          <a:endParaRPr lang="en-US" sz="1600" kern="1200" dirty="0"/>
        </a:p>
      </dsp:txBody>
      <dsp:txXfrm>
        <a:off x="342200" y="2258653"/>
        <a:ext cx="3825303" cy="704347"/>
      </dsp:txXfrm>
    </dsp:sp>
    <dsp:sp modelId="{8151559F-675F-4331-955F-7F44E6D69DD8}">
      <dsp:nvSpPr>
        <dsp:cNvPr id="0" name=""/>
        <dsp:cNvSpPr/>
      </dsp:nvSpPr>
      <dsp:spPr>
        <a:xfrm>
          <a:off x="54274" y="3164092"/>
          <a:ext cx="302165" cy="302165"/>
        </a:xfrm>
        <a:prstGeom prst="rect">
          <a:avLst/>
        </a:prstGeom>
        <a:solidFill>
          <a:schemeClr val="lt1">
            <a:hueOff val="0"/>
            <a:satOff val="0"/>
            <a:lumOff val="0"/>
            <a:alphaOff val="0"/>
          </a:schemeClr>
        </a:solidFill>
        <a:ln w="25400" cap="flat" cmpd="sng" algn="ctr">
          <a:solidFill>
            <a:schemeClr val="accent5">
              <a:hueOff val="-2838251"/>
              <a:satOff val="11375"/>
              <a:lumOff val="2465"/>
              <a:alphaOff val="0"/>
            </a:schemeClr>
          </a:solidFill>
          <a:prstDash val="solid"/>
        </a:ln>
        <a:effectLst/>
      </dsp:spPr>
      <dsp:style>
        <a:lnRef idx="2">
          <a:scrgbClr r="0" g="0" b="0"/>
        </a:lnRef>
        <a:fillRef idx="1">
          <a:scrgbClr r="0" g="0" b="0"/>
        </a:fillRef>
        <a:effectRef idx="0">
          <a:scrgbClr r="0" g="0" b="0"/>
        </a:effectRef>
        <a:fontRef idx="minor"/>
      </dsp:style>
    </dsp:sp>
    <dsp:sp modelId="{B1EE0174-4AFB-46E4-83AB-5F338A8E11DF}">
      <dsp:nvSpPr>
        <dsp:cNvPr id="0" name=""/>
        <dsp:cNvSpPr/>
      </dsp:nvSpPr>
      <dsp:spPr>
        <a:xfrm>
          <a:off x="342200" y="2963001"/>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There is not sufficient time to build community buy-in for the plan</a:t>
          </a:r>
          <a:endParaRPr lang="en-US" sz="1600" kern="1200" dirty="0"/>
        </a:p>
      </dsp:txBody>
      <dsp:txXfrm>
        <a:off x="342200" y="2963001"/>
        <a:ext cx="3825303" cy="704347"/>
      </dsp:txXfrm>
    </dsp:sp>
    <dsp:sp modelId="{D13E7E68-FE65-454C-A607-FAF4A688BD3D}">
      <dsp:nvSpPr>
        <dsp:cNvPr id="0" name=""/>
        <dsp:cNvSpPr/>
      </dsp:nvSpPr>
      <dsp:spPr>
        <a:xfrm>
          <a:off x="54274" y="3868440"/>
          <a:ext cx="302165" cy="302165"/>
        </a:xfrm>
        <a:prstGeom prst="rect">
          <a:avLst/>
        </a:prstGeom>
        <a:solidFill>
          <a:schemeClr val="lt1">
            <a:hueOff val="0"/>
            <a:satOff val="0"/>
            <a:lumOff val="0"/>
            <a:alphaOff val="0"/>
          </a:schemeClr>
        </a:solidFill>
        <a:ln w="25400" cap="flat" cmpd="sng" algn="ctr">
          <a:solidFill>
            <a:schemeClr val="accent5">
              <a:hueOff val="-4257376"/>
              <a:satOff val="17062"/>
              <a:lumOff val="3698"/>
              <a:alphaOff val="0"/>
            </a:schemeClr>
          </a:solidFill>
          <a:prstDash val="solid"/>
        </a:ln>
        <a:effectLst/>
      </dsp:spPr>
      <dsp:style>
        <a:lnRef idx="2">
          <a:scrgbClr r="0" g="0" b="0"/>
        </a:lnRef>
        <a:fillRef idx="1">
          <a:scrgbClr r="0" g="0" b="0"/>
        </a:fillRef>
        <a:effectRef idx="0">
          <a:scrgbClr r="0" g="0" b="0"/>
        </a:effectRef>
        <a:fontRef idx="minor"/>
      </dsp:style>
    </dsp:sp>
    <dsp:sp modelId="{58214856-E8BB-4AEC-B120-5F6936B11FFE}">
      <dsp:nvSpPr>
        <dsp:cNvPr id="0" name=""/>
        <dsp:cNvSpPr/>
      </dsp:nvSpPr>
      <dsp:spPr>
        <a:xfrm>
          <a:off x="342200" y="3667348"/>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Schools then completing the SPSA for compliance reasons</a:t>
          </a:r>
          <a:endParaRPr lang="en-US" sz="1600" kern="1200" dirty="0"/>
        </a:p>
      </dsp:txBody>
      <dsp:txXfrm>
        <a:off x="342200" y="3667348"/>
        <a:ext cx="3825303" cy="704347"/>
      </dsp:txXfrm>
    </dsp:sp>
    <dsp:sp modelId="{BAA6E94D-C70F-48F9-9FF8-BE1416468340}">
      <dsp:nvSpPr>
        <dsp:cNvPr id="0" name=""/>
        <dsp:cNvSpPr/>
      </dsp:nvSpPr>
      <dsp:spPr>
        <a:xfrm>
          <a:off x="4373164" y="869304"/>
          <a:ext cx="4113229" cy="483909"/>
        </a:xfrm>
        <a:prstGeom prst="rect">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A9073D-285E-4C69-9B90-30841543993C}">
      <dsp:nvSpPr>
        <dsp:cNvPr id="0" name=""/>
        <dsp:cNvSpPr/>
      </dsp:nvSpPr>
      <dsp:spPr>
        <a:xfrm>
          <a:off x="4373164" y="1051041"/>
          <a:ext cx="302172" cy="302172"/>
        </a:xfrm>
        <a:prstGeom prst="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sp>
    <dsp:sp modelId="{63933349-FAC3-4265-B8FC-6B7B8B7C6C19}">
      <dsp:nvSpPr>
        <dsp:cNvPr id="0" name=""/>
        <dsp:cNvSpPr/>
      </dsp:nvSpPr>
      <dsp:spPr>
        <a:xfrm>
          <a:off x="4373164" y="0"/>
          <a:ext cx="4113229" cy="869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kern="1200" dirty="0" smtClean="0"/>
            <a:t>Future:  Plans Drive Budgets</a:t>
          </a:r>
          <a:endParaRPr lang="en-US" sz="2800" kern="1200" dirty="0"/>
        </a:p>
      </dsp:txBody>
      <dsp:txXfrm>
        <a:off x="4373164" y="0"/>
        <a:ext cx="4113229" cy="869304"/>
      </dsp:txXfrm>
    </dsp:sp>
    <dsp:sp modelId="{B9993C9F-D76C-4DF4-8582-7CE062961864}">
      <dsp:nvSpPr>
        <dsp:cNvPr id="0" name=""/>
        <dsp:cNvSpPr/>
      </dsp:nvSpPr>
      <dsp:spPr>
        <a:xfrm>
          <a:off x="4373164" y="1755396"/>
          <a:ext cx="302165" cy="302165"/>
        </a:xfrm>
        <a:prstGeom prst="rect">
          <a:avLst/>
        </a:prstGeom>
        <a:solidFill>
          <a:schemeClr val="lt1">
            <a:hueOff val="0"/>
            <a:satOff val="0"/>
            <a:lumOff val="0"/>
            <a:alphaOff val="0"/>
          </a:schemeClr>
        </a:solidFill>
        <a:ln w="25400" cap="flat" cmpd="sng" algn="ctr">
          <a:solidFill>
            <a:schemeClr val="accent5">
              <a:hueOff val="-5676501"/>
              <a:satOff val="22749"/>
              <a:lumOff val="4930"/>
              <a:alphaOff val="0"/>
            </a:schemeClr>
          </a:solidFill>
          <a:prstDash val="solid"/>
        </a:ln>
        <a:effectLst/>
      </dsp:spPr>
      <dsp:style>
        <a:lnRef idx="2">
          <a:scrgbClr r="0" g="0" b="0"/>
        </a:lnRef>
        <a:fillRef idx="1">
          <a:scrgbClr r="0" g="0" b="0"/>
        </a:fillRef>
        <a:effectRef idx="0">
          <a:scrgbClr r="0" g="0" b="0"/>
        </a:effectRef>
        <a:fontRef idx="minor"/>
      </dsp:style>
    </dsp:sp>
    <dsp:sp modelId="{B51973CD-B2C7-4F08-8E0A-E5FB7668B8E7}">
      <dsp:nvSpPr>
        <dsp:cNvPr id="0" name=""/>
        <dsp:cNvSpPr/>
      </dsp:nvSpPr>
      <dsp:spPr>
        <a:xfrm>
          <a:off x="4661090" y="1554305"/>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 planning cycle for the next school year  begins in the fall, before the budget is fixed</a:t>
          </a:r>
        </a:p>
      </dsp:txBody>
      <dsp:txXfrm>
        <a:off x="4661090" y="1554305"/>
        <a:ext cx="3825303" cy="704347"/>
      </dsp:txXfrm>
    </dsp:sp>
    <dsp:sp modelId="{7B01C6FA-C630-4253-941D-1E1F78B62BA8}">
      <dsp:nvSpPr>
        <dsp:cNvPr id="0" name=""/>
        <dsp:cNvSpPr/>
      </dsp:nvSpPr>
      <dsp:spPr>
        <a:xfrm>
          <a:off x="4373164" y="2459744"/>
          <a:ext cx="302165" cy="302165"/>
        </a:xfrm>
        <a:prstGeom prst="rect">
          <a:avLst/>
        </a:prstGeom>
        <a:solidFill>
          <a:schemeClr val="lt1">
            <a:hueOff val="0"/>
            <a:satOff val="0"/>
            <a:lumOff val="0"/>
            <a:alphaOff val="0"/>
          </a:schemeClr>
        </a:solidFill>
        <a:ln w="25400" cap="flat" cmpd="sng" algn="ctr">
          <a:solidFill>
            <a:schemeClr val="accent5">
              <a:hueOff val="-7095626"/>
              <a:satOff val="28436"/>
              <a:lumOff val="6163"/>
              <a:alphaOff val="0"/>
            </a:schemeClr>
          </a:solidFill>
          <a:prstDash val="solid"/>
        </a:ln>
        <a:effectLst/>
      </dsp:spPr>
      <dsp:style>
        <a:lnRef idx="2">
          <a:scrgbClr r="0" g="0" b="0"/>
        </a:lnRef>
        <a:fillRef idx="1">
          <a:scrgbClr r="0" g="0" b="0"/>
        </a:fillRef>
        <a:effectRef idx="0">
          <a:scrgbClr r="0" g="0" b="0"/>
        </a:effectRef>
        <a:fontRef idx="minor"/>
      </dsp:style>
    </dsp:sp>
    <dsp:sp modelId="{7038AB5D-69B1-4EAA-9DFE-16455A46FFCF}">
      <dsp:nvSpPr>
        <dsp:cNvPr id="0" name=""/>
        <dsp:cNvSpPr/>
      </dsp:nvSpPr>
      <dsp:spPr>
        <a:xfrm>
          <a:off x="4661090" y="2258653"/>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Planning begins with a review of data </a:t>
          </a:r>
        </a:p>
      </dsp:txBody>
      <dsp:txXfrm>
        <a:off x="4661090" y="2258653"/>
        <a:ext cx="3825303" cy="704347"/>
      </dsp:txXfrm>
    </dsp:sp>
    <dsp:sp modelId="{FC3ADDF3-DFC6-4CFE-8D14-AD0C8F0854C3}">
      <dsp:nvSpPr>
        <dsp:cNvPr id="0" name=""/>
        <dsp:cNvSpPr/>
      </dsp:nvSpPr>
      <dsp:spPr>
        <a:xfrm>
          <a:off x="4373164" y="3164092"/>
          <a:ext cx="302165" cy="302165"/>
        </a:xfrm>
        <a:prstGeom prst="rect">
          <a:avLst/>
        </a:prstGeom>
        <a:solidFill>
          <a:schemeClr val="lt1">
            <a:hueOff val="0"/>
            <a:satOff val="0"/>
            <a:lumOff val="0"/>
            <a:alphaOff val="0"/>
          </a:schemeClr>
        </a:solidFill>
        <a:ln w="25400" cap="flat" cmpd="sng" algn="ctr">
          <a:solidFill>
            <a:schemeClr val="accent5">
              <a:hueOff val="-8514751"/>
              <a:satOff val="34124"/>
              <a:lumOff val="7395"/>
              <a:alphaOff val="0"/>
            </a:schemeClr>
          </a:solidFill>
          <a:prstDash val="solid"/>
        </a:ln>
        <a:effectLst/>
      </dsp:spPr>
      <dsp:style>
        <a:lnRef idx="2">
          <a:scrgbClr r="0" g="0" b="0"/>
        </a:lnRef>
        <a:fillRef idx="1">
          <a:scrgbClr r="0" g="0" b="0"/>
        </a:fillRef>
        <a:effectRef idx="0">
          <a:scrgbClr r="0" g="0" b="0"/>
        </a:effectRef>
        <a:fontRef idx="minor"/>
      </dsp:style>
    </dsp:sp>
    <dsp:sp modelId="{59F58F26-FB6B-43D0-B55B-D974B7878C70}">
      <dsp:nvSpPr>
        <dsp:cNvPr id="0" name=""/>
        <dsp:cNvSpPr/>
      </dsp:nvSpPr>
      <dsp:spPr>
        <a:xfrm>
          <a:off x="4661090" y="2963001"/>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The longer planning cycle allows time for community engagement</a:t>
          </a:r>
        </a:p>
      </dsp:txBody>
      <dsp:txXfrm>
        <a:off x="4661090" y="2963001"/>
        <a:ext cx="3825303" cy="704347"/>
      </dsp:txXfrm>
    </dsp:sp>
    <dsp:sp modelId="{F21DCACD-22F2-4AC7-B8A0-FE57D0ED33F1}">
      <dsp:nvSpPr>
        <dsp:cNvPr id="0" name=""/>
        <dsp:cNvSpPr/>
      </dsp:nvSpPr>
      <dsp:spPr>
        <a:xfrm>
          <a:off x="4373164" y="3868440"/>
          <a:ext cx="302165" cy="302165"/>
        </a:xfrm>
        <a:prstGeom prst="rect">
          <a:avLst/>
        </a:prstGeom>
        <a:solidFill>
          <a:schemeClr val="lt1">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sp>
    <dsp:sp modelId="{16593D84-C5AE-49C2-88FD-8A6FF8FE0B65}">
      <dsp:nvSpPr>
        <dsp:cNvPr id="0" name=""/>
        <dsp:cNvSpPr/>
      </dsp:nvSpPr>
      <dsp:spPr>
        <a:xfrm>
          <a:off x="4661090" y="3667348"/>
          <a:ext cx="3825303" cy="7043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en-US" sz="1600" kern="1200" dirty="0" smtClean="0"/>
            <a:t>Goals and priorities  are in place and shape how resources are allocated when details become available</a:t>
          </a:r>
        </a:p>
      </dsp:txBody>
      <dsp:txXfrm>
        <a:off x="4661090" y="3667348"/>
        <a:ext cx="3825303" cy="70434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75C0CD6-D26F-4246-9FA5-09951DD0F015}">
      <dsp:nvSpPr>
        <dsp:cNvPr id="0" name=""/>
        <dsp:cNvSpPr/>
      </dsp:nvSpPr>
      <dsp:spPr>
        <a:xfrm>
          <a:off x="1594705" y="205008"/>
          <a:ext cx="1704031" cy="155734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Summer</a:t>
          </a:r>
          <a:endParaRPr lang="en-US" sz="2000" b="1" kern="1200" dirty="0"/>
        </a:p>
      </dsp:txBody>
      <dsp:txXfrm>
        <a:off x="1594705" y="205008"/>
        <a:ext cx="1704031" cy="1557345"/>
      </dsp:txXfrm>
    </dsp:sp>
    <dsp:sp modelId="{A9D1287E-3460-4ABD-9F32-B8056B05E1FC}">
      <dsp:nvSpPr>
        <dsp:cNvPr id="0" name=""/>
        <dsp:cNvSpPr/>
      </dsp:nvSpPr>
      <dsp:spPr>
        <a:xfrm rot="5400000">
          <a:off x="3297326" y="205008"/>
          <a:ext cx="1557345" cy="155734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Fall</a:t>
          </a:r>
          <a:endParaRPr lang="en-US" sz="2000" b="1" kern="1200" dirty="0"/>
        </a:p>
      </dsp:txBody>
      <dsp:txXfrm rot="5400000">
        <a:off x="3297326" y="205008"/>
        <a:ext cx="1557345" cy="1557345"/>
      </dsp:txXfrm>
    </dsp:sp>
    <dsp:sp modelId="{B2B5EBFE-8E0B-4CB5-AEA1-B6810D9CC202}">
      <dsp:nvSpPr>
        <dsp:cNvPr id="0" name=""/>
        <dsp:cNvSpPr/>
      </dsp:nvSpPr>
      <dsp:spPr>
        <a:xfrm rot="10800000">
          <a:off x="3297326" y="1834286"/>
          <a:ext cx="1557345" cy="155734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Winter</a:t>
          </a:r>
          <a:endParaRPr lang="en-US" sz="2000" b="1" kern="1200" dirty="0"/>
        </a:p>
      </dsp:txBody>
      <dsp:txXfrm rot="10800000">
        <a:off x="3297326" y="1834286"/>
        <a:ext cx="1557345" cy="1557345"/>
      </dsp:txXfrm>
    </dsp:sp>
    <dsp:sp modelId="{E05A39DF-5F36-4C0D-BCF3-60B09D8F27E2}">
      <dsp:nvSpPr>
        <dsp:cNvPr id="0" name=""/>
        <dsp:cNvSpPr/>
      </dsp:nvSpPr>
      <dsp:spPr>
        <a:xfrm rot="16200000">
          <a:off x="1668048" y="1834286"/>
          <a:ext cx="1557345" cy="155734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Spring</a:t>
          </a:r>
          <a:endParaRPr lang="en-US" sz="2000" b="1" kern="1200" dirty="0"/>
        </a:p>
      </dsp:txBody>
      <dsp:txXfrm rot="16200000">
        <a:off x="1668048" y="1834286"/>
        <a:ext cx="1557345" cy="1557345"/>
      </dsp:txXfrm>
    </dsp:sp>
    <dsp:sp modelId="{8A3EBA38-4BC8-4353-86C8-8F59FAEAAC65}">
      <dsp:nvSpPr>
        <dsp:cNvPr id="0" name=""/>
        <dsp:cNvSpPr/>
      </dsp:nvSpPr>
      <dsp:spPr>
        <a:xfrm>
          <a:off x="2992511" y="1474622"/>
          <a:ext cx="537697" cy="467563"/>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179371-251A-437D-8412-AB4CD3079B44}">
      <dsp:nvSpPr>
        <dsp:cNvPr id="0" name=""/>
        <dsp:cNvSpPr/>
      </dsp:nvSpPr>
      <dsp:spPr>
        <a:xfrm rot="10800000">
          <a:off x="2992511" y="1654454"/>
          <a:ext cx="537697" cy="467563"/>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7EC8A00-46A8-4B94-BF22-13C5A706FBAE}">
      <dsp:nvSpPr>
        <dsp:cNvPr id="0" name=""/>
        <dsp:cNvSpPr/>
      </dsp:nvSpPr>
      <dsp:spPr>
        <a:xfrm>
          <a:off x="3302712" y="1683067"/>
          <a:ext cx="1312675" cy="1312675"/>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sz="3100" b="1" kern="1200" dirty="0" smtClean="0"/>
            <a:t>PBAR Tool</a:t>
          </a:r>
          <a:endParaRPr lang="en-US" sz="3100" b="1" kern="1200" dirty="0"/>
        </a:p>
      </dsp:txBody>
      <dsp:txXfrm>
        <a:off x="3302712" y="1683067"/>
        <a:ext cx="1312675" cy="1312675"/>
      </dsp:txXfrm>
    </dsp:sp>
    <dsp:sp modelId="{A96E9B14-6C72-4CEA-B1EE-83D6099F5106}">
      <dsp:nvSpPr>
        <dsp:cNvPr id="0" name=""/>
        <dsp:cNvSpPr/>
      </dsp:nvSpPr>
      <dsp:spPr>
        <a:xfrm rot="16200000">
          <a:off x="3816976" y="1525994"/>
          <a:ext cx="284147" cy="29998"/>
        </a:xfrm>
        <a:custGeom>
          <a:avLst/>
          <a:gdLst/>
          <a:ahLst/>
          <a:cxnLst/>
          <a:rect l="0" t="0" r="0" b="0"/>
          <a:pathLst>
            <a:path>
              <a:moveTo>
                <a:pt x="0" y="14999"/>
              </a:moveTo>
              <a:lnTo>
                <a:pt x="284147" y="1499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6200000">
        <a:off x="3951946" y="1533889"/>
        <a:ext cx="14207" cy="14207"/>
      </dsp:txXfrm>
    </dsp:sp>
    <dsp:sp modelId="{4257EC99-36CE-42F2-AA19-9985FEEEBF42}">
      <dsp:nvSpPr>
        <dsp:cNvPr id="0" name=""/>
        <dsp:cNvSpPr/>
      </dsp:nvSpPr>
      <dsp:spPr>
        <a:xfrm>
          <a:off x="3148499" y="-137935"/>
          <a:ext cx="1621101" cy="1536854"/>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Ties Funding to Explicit and Measurable Goals</a:t>
          </a:r>
          <a:endParaRPr lang="en-US" sz="1600" kern="1200" dirty="0"/>
        </a:p>
      </dsp:txBody>
      <dsp:txXfrm>
        <a:off x="3148499" y="-137935"/>
        <a:ext cx="1621101" cy="1536854"/>
      </dsp:txXfrm>
    </dsp:sp>
    <dsp:sp modelId="{08892F8C-F443-42A1-B718-CD82B50D83A3}">
      <dsp:nvSpPr>
        <dsp:cNvPr id="0" name=""/>
        <dsp:cNvSpPr/>
      </dsp:nvSpPr>
      <dsp:spPr>
        <a:xfrm rot="20520000">
          <a:off x="4576958" y="2081767"/>
          <a:ext cx="257712" cy="29998"/>
        </a:xfrm>
        <a:custGeom>
          <a:avLst/>
          <a:gdLst/>
          <a:ahLst/>
          <a:cxnLst/>
          <a:rect l="0" t="0" r="0" b="0"/>
          <a:pathLst>
            <a:path>
              <a:moveTo>
                <a:pt x="0" y="14999"/>
              </a:moveTo>
              <a:lnTo>
                <a:pt x="257712" y="1499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20520000">
        <a:off x="4699371" y="2090323"/>
        <a:ext cx="12885" cy="12885"/>
      </dsp:txXfrm>
    </dsp:sp>
    <dsp:sp modelId="{CC293C82-1551-464C-B6F7-8924D6EBDA67}">
      <dsp:nvSpPr>
        <dsp:cNvPr id="0" name=""/>
        <dsp:cNvSpPr/>
      </dsp:nvSpPr>
      <dsp:spPr>
        <a:xfrm>
          <a:off x="4789228" y="1018649"/>
          <a:ext cx="1590188" cy="1585344"/>
        </a:xfrm>
        <a:prstGeom prst="ellipse">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Increases Fiscal Transparency</a:t>
          </a:r>
          <a:endParaRPr lang="en-US" sz="1600" kern="1200" dirty="0"/>
        </a:p>
      </dsp:txBody>
      <dsp:txXfrm>
        <a:off x="4789228" y="1018649"/>
        <a:ext cx="1590188" cy="1585344"/>
      </dsp:txXfrm>
    </dsp:sp>
    <dsp:sp modelId="{D42E84DF-8BDF-4211-97B8-63330CFB31AF}">
      <dsp:nvSpPr>
        <dsp:cNvPr id="0" name=""/>
        <dsp:cNvSpPr/>
      </dsp:nvSpPr>
      <dsp:spPr>
        <a:xfrm rot="3240000">
          <a:off x="4290897" y="2961254"/>
          <a:ext cx="261699" cy="29998"/>
        </a:xfrm>
        <a:custGeom>
          <a:avLst/>
          <a:gdLst/>
          <a:ahLst/>
          <a:cxnLst/>
          <a:rect l="0" t="0" r="0" b="0"/>
          <a:pathLst>
            <a:path>
              <a:moveTo>
                <a:pt x="0" y="14999"/>
              </a:moveTo>
              <a:lnTo>
                <a:pt x="261699" y="1499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3240000">
        <a:off x="4415205" y="2969710"/>
        <a:ext cx="13084" cy="13084"/>
      </dsp:txXfrm>
    </dsp:sp>
    <dsp:sp modelId="{EA2CA0DA-42E2-47A5-8CE5-09291B994497}">
      <dsp:nvSpPr>
        <dsp:cNvPr id="0" name=""/>
        <dsp:cNvSpPr/>
      </dsp:nvSpPr>
      <dsp:spPr>
        <a:xfrm>
          <a:off x="4184057" y="2924841"/>
          <a:ext cx="1558933" cy="1594205"/>
        </a:xfrm>
        <a:prstGeom prst="ellipse">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Enhances Efficiency of the Budgeting Process</a:t>
          </a:r>
          <a:endParaRPr lang="en-US" sz="1600" kern="1200" dirty="0"/>
        </a:p>
      </dsp:txBody>
      <dsp:txXfrm>
        <a:off x="4184057" y="2924841"/>
        <a:ext cx="1558933" cy="1594205"/>
      </dsp:txXfrm>
    </dsp:sp>
    <dsp:sp modelId="{813DC990-2A5A-403C-AF60-88B5430CDAB7}">
      <dsp:nvSpPr>
        <dsp:cNvPr id="0" name=""/>
        <dsp:cNvSpPr/>
      </dsp:nvSpPr>
      <dsp:spPr>
        <a:xfrm rot="7560000">
          <a:off x="3410167" y="2938496"/>
          <a:ext cx="205440" cy="29998"/>
        </a:xfrm>
        <a:custGeom>
          <a:avLst/>
          <a:gdLst/>
          <a:ahLst/>
          <a:cxnLst/>
          <a:rect l="0" t="0" r="0" b="0"/>
          <a:pathLst>
            <a:path>
              <a:moveTo>
                <a:pt x="0" y="14999"/>
              </a:moveTo>
              <a:lnTo>
                <a:pt x="205440" y="1499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7560000">
        <a:off x="3507751" y="2948359"/>
        <a:ext cx="10272" cy="10272"/>
      </dsp:txXfrm>
    </dsp:sp>
    <dsp:sp modelId="{579BA699-8A12-4883-B555-F3405A99D42B}">
      <dsp:nvSpPr>
        <dsp:cNvPr id="0" name=""/>
        <dsp:cNvSpPr/>
      </dsp:nvSpPr>
      <dsp:spPr>
        <a:xfrm>
          <a:off x="2124079" y="2865613"/>
          <a:ext cx="1660994" cy="1712661"/>
        </a:xfrm>
        <a:prstGeom prst="ellipse">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Encourages Site-Level Innovation in Support of Students</a:t>
          </a:r>
          <a:endParaRPr lang="en-US" sz="1600" kern="1200" dirty="0"/>
        </a:p>
      </dsp:txBody>
      <dsp:txXfrm>
        <a:off x="2124079" y="2865613"/>
        <a:ext cx="1660994" cy="1712661"/>
      </dsp:txXfrm>
    </dsp:sp>
    <dsp:sp modelId="{F948A5E0-A265-447B-928C-4BB75F5EFFFB}">
      <dsp:nvSpPr>
        <dsp:cNvPr id="0" name=""/>
        <dsp:cNvSpPr/>
      </dsp:nvSpPr>
      <dsp:spPr>
        <a:xfrm rot="11880000">
          <a:off x="3122881" y="2088016"/>
          <a:ext cx="217271" cy="29998"/>
        </a:xfrm>
        <a:custGeom>
          <a:avLst/>
          <a:gdLst/>
          <a:ahLst/>
          <a:cxnLst/>
          <a:rect l="0" t="0" r="0" b="0"/>
          <a:pathLst>
            <a:path>
              <a:moveTo>
                <a:pt x="0" y="14999"/>
              </a:moveTo>
              <a:lnTo>
                <a:pt x="217271" y="1499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rot="11880000">
        <a:off x="3226085" y="2097583"/>
        <a:ext cx="10863" cy="10863"/>
      </dsp:txXfrm>
    </dsp:sp>
    <dsp:sp modelId="{7B621834-9785-40D3-BFEB-983CA0B363D8}">
      <dsp:nvSpPr>
        <dsp:cNvPr id="0" name=""/>
        <dsp:cNvSpPr/>
      </dsp:nvSpPr>
      <dsp:spPr>
        <a:xfrm>
          <a:off x="1497117" y="988549"/>
          <a:ext cx="1673320" cy="1645544"/>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Promotes Cross-School Collaboration</a:t>
          </a:r>
          <a:endParaRPr lang="en-US" sz="1600" kern="1200" dirty="0"/>
        </a:p>
      </dsp:txBody>
      <dsp:txXfrm>
        <a:off x="1497117" y="988549"/>
        <a:ext cx="1673320" cy="1645544"/>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2119" cy="464820"/>
          </a:xfrm>
          <a:prstGeom prst="rect">
            <a:avLst/>
          </a:prstGeom>
        </p:spPr>
        <p:txBody>
          <a:bodyPr vert="horz" lIns="92950" tIns="46475" rIns="92950" bIns="46475" rtlCol="0"/>
          <a:lstStyle>
            <a:lvl1pPr algn="l">
              <a:defRPr sz="1200"/>
            </a:lvl1pPr>
          </a:lstStyle>
          <a:p>
            <a:endParaRPr lang="en-US" dirty="0"/>
          </a:p>
        </p:txBody>
      </p:sp>
      <p:sp>
        <p:nvSpPr>
          <p:cNvPr id="3" name="Date Placeholder 2"/>
          <p:cNvSpPr>
            <a:spLocks noGrp="1"/>
          </p:cNvSpPr>
          <p:nvPr>
            <p:ph type="dt" sz="quarter" idx="1"/>
          </p:nvPr>
        </p:nvSpPr>
        <p:spPr>
          <a:xfrm>
            <a:off x="3898103" y="1"/>
            <a:ext cx="2982119" cy="464820"/>
          </a:xfrm>
          <a:prstGeom prst="rect">
            <a:avLst/>
          </a:prstGeom>
        </p:spPr>
        <p:txBody>
          <a:bodyPr vert="horz" lIns="92950" tIns="46475" rIns="92950" bIns="46475" rtlCol="0"/>
          <a:lstStyle>
            <a:lvl1pPr algn="r">
              <a:defRPr sz="1200"/>
            </a:lvl1pPr>
          </a:lstStyle>
          <a:p>
            <a:fld id="{1961B09F-79AE-4853-87F1-97347886CA5F}" type="datetimeFigureOut">
              <a:rPr lang="en-US" smtClean="0"/>
              <a:pPr/>
              <a:t>7/31/2013</a:t>
            </a:fld>
            <a:endParaRPr lang="en-US" dirty="0"/>
          </a:p>
        </p:txBody>
      </p:sp>
      <p:sp>
        <p:nvSpPr>
          <p:cNvPr id="4" name="Footer Placeholder 3"/>
          <p:cNvSpPr>
            <a:spLocks noGrp="1"/>
          </p:cNvSpPr>
          <p:nvPr>
            <p:ph type="ftr" sz="quarter" idx="2"/>
          </p:nvPr>
        </p:nvSpPr>
        <p:spPr>
          <a:xfrm>
            <a:off x="0" y="8829967"/>
            <a:ext cx="2982119" cy="464820"/>
          </a:xfrm>
          <a:prstGeom prst="rect">
            <a:avLst/>
          </a:prstGeom>
        </p:spPr>
        <p:txBody>
          <a:bodyPr vert="horz" lIns="92950" tIns="46475" rIns="92950" bIns="4647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03" y="8829967"/>
            <a:ext cx="2982119" cy="464820"/>
          </a:xfrm>
          <a:prstGeom prst="rect">
            <a:avLst/>
          </a:prstGeom>
        </p:spPr>
        <p:txBody>
          <a:bodyPr vert="horz" lIns="92950" tIns="46475" rIns="92950" bIns="46475" rtlCol="0" anchor="b"/>
          <a:lstStyle>
            <a:lvl1pPr algn="r">
              <a:defRPr sz="1200"/>
            </a:lvl1pPr>
          </a:lstStyle>
          <a:p>
            <a:fld id="{610F7196-43C3-4E4A-80AA-E96DE50EBA07}" type="slidenum">
              <a:rPr lang="en-US" smtClean="0"/>
              <a:pPr/>
              <a:t>‹#›</a:t>
            </a:fld>
            <a:endParaRPr lang="en-US" dirty="0"/>
          </a:p>
        </p:txBody>
      </p:sp>
    </p:spTree>
    <p:extLst>
      <p:ext uri="{BB962C8B-B14F-4D97-AF65-F5344CB8AC3E}">
        <p14:creationId xmlns="" xmlns:p14="http://schemas.microsoft.com/office/powerpoint/2010/main" val="23345399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2119" cy="464820"/>
          </a:xfrm>
          <a:prstGeom prst="rect">
            <a:avLst/>
          </a:prstGeom>
        </p:spPr>
        <p:txBody>
          <a:bodyPr vert="horz" lIns="92950" tIns="46475" rIns="92950" bIns="46475" rtlCol="0"/>
          <a:lstStyle>
            <a:lvl1pPr algn="l">
              <a:defRPr sz="1200"/>
            </a:lvl1pPr>
          </a:lstStyle>
          <a:p>
            <a:endParaRPr lang="en-US" dirty="0"/>
          </a:p>
        </p:txBody>
      </p:sp>
      <p:sp>
        <p:nvSpPr>
          <p:cNvPr id="3" name="Date Placeholder 2"/>
          <p:cNvSpPr>
            <a:spLocks noGrp="1"/>
          </p:cNvSpPr>
          <p:nvPr>
            <p:ph type="dt" idx="1"/>
          </p:nvPr>
        </p:nvSpPr>
        <p:spPr>
          <a:xfrm>
            <a:off x="3898103" y="1"/>
            <a:ext cx="2982119" cy="464820"/>
          </a:xfrm>
          <a:prstGeom prst="rect">
            <a:avLst/>
          </a:prstGeom>
        </p:spPr>
        <p:txBody>
          <a:bodyPr vert="horz" lIns="92950" tIns="46475" rIns="92950" bIns="46475" rtlCol="0"/>
          <a:lstStyle>
            <a:lvl1pPr algn="r">
              <a:defRPr sz="1200"/>
            </a:lvl1pPr>
          </a:lstStyle>
          <a:p>
            <a:fld id="{DB154C35-9B55-48C8-A895-24B4093F8B03}" type="datetimeFigureOut">
              <a:rPr lang="en-US" smtClean="0"/>
              <a:pPr/>
              <a:t>7/31/2013</a:t>
            </a:fld>
            <a:endParaRPr lang="en-US" dirty="0"/>
          </a:p>
        </p:txBody>
      </p:sp>
      <p:sp>
        <p:nvSpPr>
          <p:cNvPr id="4" name="Slide Image Placeholder 3"/>
          <p:cNvSpPr>
            <a:spLocks noGrp="1" noRot="1" noChangeAspect="1"/>
          </p:cNvSpPr>
          <p:nvPr>
            <p:ph type="sldImg" idx="2"/>
          </p:nvPr>
        </p:nvSpPr>
        <p:spPr>
          <a:xfrm>
            <a:off x="1117600" y="698500"/>
            <a:ext cx="4646613" cy="3486150"/>
          </a:xfrm>
          <a:prstGeom prst="rect">
            <a:avLst/>
          </a:prstGeom>
          <a:noFill/>
          <a:ln w="12700">
            <a:solidFill>
              <a:prstClr val="black"/>
            </a:solidFill>
          </a:ln>
        </p:spPr>
        <p:txBody>
          <a:bodyPr vert="horz" lIns="92950" tIns="46475" rIns="92950" bIns="46475" rtlCol="0" anchor="ctr"/>
          <a:lstStyle/>
          <a:p>
            <a:endParaRPr lang="en-US" dirty="0"/>
          </a:p>
        </p:txBody>
      </p:sp>
      <p:sp>
        <p:nvSpPr>
          <p:cNvPr id="5" name="Notes Placeholder 4"/>
          <p:cNvSpPr>
            <a:spLocks noGrp="1"/>
          </p:cNvSpPr>
          <p:nvPr>
            <p:ph type="body" sz="quarter" idx="3"/>
          </p:nvPr>
        </p:nvSpPr>
        <p:spPr>
          <a:xfrm>
            <a:off x="688182" y="4415791"/>
            <a:ext cx="5505450" cy="4183380"/>
          </a:xfrm>
          <a:prstGeom prst="rect">
            <a:avLst/>
          </a:prstGeom>
        </p:spPr>
        <p:txBody>
          <a:bodyPr vert="horz" lIns="92950" tIns="46475" rIns="92950" bIns="4647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950" tIns="46475" rIns="92950" bIns="4647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3" y="8829967"/>
            <a:ext cx="2982119" cy="464820"/>
          </a:xfrm>
          <a:prstGeom prst="rect">
            <a:avLst/>
          </a:prstGeom>
        </p:spPr>
        <p:txBody>
          <a:bodyPr vert="horz" lIns="92950" tIns="46475" rIns="92950" bIns="46475" rtlCol="0" anchor="b"/>
          <a:lstStyle>
            <a:lvl1pPr algn="r">
              <a:defRPr sz="1200"/>
            </a:lvl1pPr>
          </a:lstStyle>
          <a:p>
            <a:fld id="{7BBFF920-167E-4919-95B8-477F53193706}" type="slidenum">
              <a:rPr lang="en-US" smtClean="0"/>
              <a:pPr/>
              <a:t>‹#›</a:t>
            </a:fld>
            <a:endParaRPr lang="en-US" dirty="0"/>
          </a:p>
        </p:txBody>
      </p:sp>
    </p:spTree>
    <p:extLst>
      <p:ext uri="{BB962C8B-B14F-4D97-AF65-F5344CB8AC3E}">
        <p14:creationId xmlns="" xmlns:p14="http://schemas.microsoft.com/office/powerpoint/2010/main" val="912382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2"/>
          <p:cNvSpPr>
            <a:spLocks noGrp="1"/>
          </p:cNvSpPr>
          <p:nvPr>
            <p:ph type="dt" idx="1"/>
          </p:nvPr>
        </p:nvSpPr>
        <p:spPr/>
        <p:txBody>
          <a:bodyPr/>
          <a:lstStyle/>
          <a:p>
            <a:r>
              <a:rPr lang="en-US" dirty="0" smtClean="0">
                <a:solidFill>
                  <a:prstClr val="black"/>
                </a:solidFill>
              </a:rPr>
              <a:t>Revised – November 2012 </a:t>
            </a:r>
            <a:endParaRPr lang="en-US" dirty="0">
              <a:solidFill>
                <a:prstClr val="black"/>
              </a:solidFill>
            </a:endParaRPr>
          </a:p>
        </p:txBody>
      </p:sp>
      <p:sp>
        <p:nvSpPr>
          <p:cNvPr id="6" name="Slide Number Placeholder 6"/>
          <p:cNvSpPr>
            <a:spLocks noGrp="1"/>
          </p:cNvSpPr>
          <p:nvPr>
            <p:ph type="sldNum" sz="quarter" idx="5"/>
          </p:nvPr>
        </p:nvSpPr>
        <p:spPr/>
        <p:txBody>
          <a:bodyPr/>
          <a:lstStyle/>
          <a:p>
            <a:pPr>
              <a:defRPr/>
            </a:pPr>
            <a:fld id="{F7F3ED5A-9878-443B-A26F-D5AF143DA7AC}" type="slidenum">
              <a:rPr lang="en-US">
                <a:solidFill>
                  <a:prstClr val="black"/>
                </a:solidFill>
              </a:rPr>
              <a:pPr>
                <a:defRPr/>
              </a:pPr>
              <a:t>1</a:t>
            </a:fld>
            <a:endParaRPr lang="en-US" dirty="0">
              <a:solidFill>
                <a:prstClr val="black"/>
              </a:solidFill>
            </a:endParaRPr>
          </a:p>
        </p:txBody>
      </p:sp>
      <p:sp>
        <p:nvSpPr>
          <p:cNvPr id="7" name="Header Placeholder 7"/>
          <p:cNvSpPr>
            <a:spLocks noGrp="1"/>
          </p:cNvSpPr>
          <p:nvPr>
            <p:ph type="hdr" sz="quarter"/>
          </p:nvPr>
        </p:nvSpPr>
        <p:spPr/>
        <p:txBody>
          <a:bodyPr/>
          <a:lstStyle/>
          <a:p>
            <a:r>
              <a:rPr lang="en-US" dirty="0" smtClean="0">
                <a:solidFill>
                  <a:prstClr val="black"/>
                </a:solidFill>
              </a:rPr>
              <a:t>Board Presidents- Faculty Notes Pages</a:t>
            </a:r>
          </a:p>
          <a:p>
            <a:r>
              <a:rPr lang="en-US" dirty="0" smtClean="0">
                <a:solidFill>
                  <a:prstClr val="black"/>
                </a:solidFill>
              </a:rPr>
              <a:t>AEC Timing 9:00 am – 4:00 pm</a:t>
            </a:r>
            <a:endParaRPr lang="en-US" dirty="0">
              <a:solidFill>
                <a:prstClr val="black"/>
              </a:solidFill>
            </a:endParaRPr>
          </a:p>
        </p:txBody>
      </p:sp>
      <p:sp>
        <p:nvSpPr>
          <p:cNvPr id="110598" name="Rectangle 7"/>
          <p:cNvSpPr txBox="1">
            <a:spLocks noGrp="1" noChangeArrowheads="1"/>
          </p:cNvSpPr>
          <p:nvPr/>
        </p:nvSpPr>
        <p:spPr bwMode="auto">
          <a:xfrm>
            <a:off x="3898103" y="8829967"/>
            <a:ext cx="2982119" cy="464820"/>
          </a:xfrm>
          <a:prstGeom prst="rect">
            <a:avLst/>
          </a:prstGeom>
          <a:noFill/>
          <a:ln w="9525">
            <a:noFill/>
            <a:miter lim="800000"/>
            <a:headEnd/>
            <a:tailEnd/>
          </a:ln>
        </p:spPr>
        <p:txBody>
          <a:bodyPr lIns="92950" tIns="46475" rIns="92950" bIns="46475" anchor="b"/>
          <a:lstStyle/>
          <a:p>
            <a:pPr algn="r"/>
            <a:endParaRPr lang="en-US" sz="1200" dirty="0">
              <a:solidFill>
                <a:prstClr val="black"/>
              </a:solidFill>
            </a:endParaRPr>
          </a:p>
        </p:txBody>
      </p:sp>
      <p:sp>
        <p:nvSpPr>
          <p:cNvPr id="1105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0600" name="Rectangle 3"/>
          <p:cNvSpPr>
            <a:spLocks noGrp="1" noChangeArrowheads="1"/>
          </p:cNvSpPr>
          <p:nvPr>
            <p:ph type="body" idx="1"/>
          </p:nvPr>
        </p:nvSpPr>
        <p:spPr bwMode="auto">
          <a:xfrm>
            <a:off x="611717" y="3563621"/>
            <a:ext cx="5887774" cy="4880611"/>
          </a:xfrm>
          <a:prstGeom prst="rect">
            <a:avLst/>
          </a:prstGeom>
          <a:noFill/>
          <a:ln>
            <a:miter lim="800000"/>
            <a:headEnd/>
            <a:tailEnd/>
          </a:ln>
        </p:spPr>
        <p:txBody>
          <a:bodyPr/>
          <a:lstStyle/>
          <a:p>
            <a:pPr>
              <a:spcBef>
                <a:spcPct val="0"/>
              </a:spcBef>
              <a:tabLst>
                <a:tab pos="5698042" algn="r"/>
              </a:tabLst>
            </a:pPr>
            <a:endParaRPr lang="en-US" dirty="0"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LCAP</a:t>
            </a:r>
            <a:r>
              <a:rPr lang="en-US" baseline="0" dirty="0" smtClean="0"/>
              <a:t> must adhere to the SBE-adopted template. SBE to adopt the template by March 30, 2014.</a:t>
            </a:r>
            <a:endParaRPr lang="en-US" dirty="0" smtClean="0"/>
          </a:p>
          <a:p>
            <a:r>
              <a:rPr lang="en-US" dirty="0" smtClean="0"/>
              <a:t>The term</a:t>
            </a:r>
            <a:r>
              <a:rPr lang="en-US" baseline="0" dirty="0" smtClean="0"/>
              <a:t> “state priorities” is used in the LCFF statute (new EC 52060). </a:t>
            </a:r>
          </a:p>
          <a:p>
            <a:r>
              <a:rPr lang="en-US" dirty="0" smtClean="0"/>
              <a:t>Course</a:t>
            </a:r>
            <a:r>
              <a:rPr lang="en-US" baseline="0" dirty="0" smtClean="0"/>
              <a:t> of study as described in Ed Code Sections 51210 (grades 1 – 6) and 51220 (grades 7 – 12)</a:t>
            </a:r>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14</a:t>
            </a:fld>
            <a:endParaRPr lang="en-US" dirty="0"/>
          </a:p>
        </p:txBody>
      </p:sp>
    </p:spTree>
    <p:extLst>
      <p:ext uri="{BB962C8B-B14F-4D97-AF65-F5344CB8AC3E}">
        <p14:creationId xmlns="" xmlns:p14="http://schemas.microsoft.com/office/powerpoint/2010/main" val="292603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Education code 52060.</a:t>
            </a:r>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15</a:t>
            </a:fld>
            <a:endParaRPr lang="en-US" dirty="0"/>
          </a:p>
        </p:txBody>
      </p:sp>
    </p:spTree>
    <p:extLst>
      <p:ext uri="{BB962C8B-B14F-4D97-AF65-F5344CB8AC3E}">
        <p14:creationId xmlns="" xmlns:p14="http://schemas.microsoft.com/office/powerpoint/2010/main" val="1861013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Governing board</a:t>
            </a:r>
            <a:r>
              <a:rPr lang="en-US" baseline="0" dirty="0" smtClean="0"/>
              <a:t> NOT required to establish new committees if have existing committees.</a:t>
            </a:r>
          </a:p>
          <a:p>
            <a:r>
              <a:rPr lang="en-US" baseline="0" dirty="0" smtClean="0"/>
              <a:t>See EC 52062.</a:t>
            </a:r>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16</a:t>
            </a:fld>
            <a:endParaRPr lang="en-US" dirty="0"/>
          </a:p>
        </p:txBody>
      </p:sp>
    </p:spTree>
    <p:extLst>
      <p:ext uri="{BB962C8B-B14F-4D97-AF65-F5344CB8AC3E}">
        <p14:creationId xmlns="" xmlns:p14="http://schemas.microsoft.com/office/powerpoint/2010/main" val="2485741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24">
              <a:defRPr/>
            </a:pPr>
            <a:r>
              <a:rPr lang="en-US" dirty="0"/>
              <a:t>The public meeting to adopt the LCAP shall be the same meeting as that during which the governing board adopts the district budget.</a:t>
            </a:r>
          </a:p>
          <a:p>
            <a:pPr defTabSz="914324">
              <a:defRPr/>
            </a:pPr>
            <a:r>
              <a:rPr lang="en-US" dirty="0"/>
              <a:t>EC 52062</a:t>
            </a:r>
          </a:p>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17</a:t>
            </a:fld>
            <a:endParaRPr lang="en-US" dirty="0"/>
          </a:p>
        </p:txBody>
      </p:sp>
    </p:spTree>
    <p:extLst>
      <p:ext uri="{BB962C8B-B14F-4D97-AF65-F5344CB8AC3E}">
        <p14:creationId xmlns="" xmlns:p14="http://schemas.microsoft.com/office/powerpoint/2010/main" val="6191154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EC 52070 re: submission of plans, clarification and response.</a:t>
            </a:r>
          </a:p>
          <a:p>
            <a:r>
              <a:rPr lang="en-US" b="1" dirty="0"/>
              <a:t>If County Superintendent does not approve a district LCAP</a:t>
            </a:r>
            <a:endParaRPr lang="en-US" dirty="0"/>
          </a:p>
          <a:p>
            <a:r>
              <a:rPr lang="en-US" dirty="0"/>
              <a:t>If the county superintendent does not approve a district's LCAP, the county superintendent shall provide technical assistance, including among other things, any of the following: 1) identification of a district's strengths and weaknesses in regard to the state priorities identified in the statute; 2) assignment of an academic expert team to assist the school district in identifying and implementing effective programs that are designed to improve pupil outcomes; 3) request that the SPI assign the California Collaborative for Education Excellence (the newly created entity) to provide advice and assistance to the school district. </a:t>
            </a:r>
          </a:p>
          <a:p>
            <a:r>
              <a:rPr lang="en-US" dirty="0"/>
              <a:t> </a:t>
            </a:r>
          </a:p>
          <a:p>
            <a:r>
              <a:rPr lang="en-US" b="1" dirty="0"/>
              <a:t>State Superintendent with approval of State Board of Education </a:t>
            </a:r>
            <a:endParaRPr lang="en-US" dirty="0"/>
          </a:p>
          <a:p>
            <a:r>
              <a:rPr lang="en-US" dirty="0"/>
              <a:t> </a:t>
            </a:r>
          </a:p>
          <a:p>
            <a:r>
              <a:rPr lang="en-US" dirty="0"/>
              <a:t>Other provisions of the statute provide that the State Superintendent may, with the approval of the State Board of Education, identify school districts in need of intervention. The SPI shall only intervene in a district that meets </a:t>
            </a:r>
            <a:r>
              <a:rPr lang="en-US" i="1" dirty="0"/>
              <a:t>both</a:t>
            </a:r>
            <a:r>
              <a:rPr lang="en-US" dirty="0"/>
              <a:t> of the following:</a:t>
            </a:r>
          </a:p>
          <a:p>
            <a:r>
              <a:rPr lang="en-US" dirty="0"/>
              <a:t> </a:t>
            </a:r>
          </a:p>
          <a:p>
            <a:pPr lvl="0"/>
            <a:r>
              <a:rPr lang="en-US" dirty="0"/>
              <a:t>	1) The district did not improve the outcomes for three or more pupil subgroups in regard to more than one state or local priority in three out of four consecutive school years. </a:t>
            </a:r>
          </a:p>
          <a:p>
            <a:r>
              <a:rPr lang="en-US" dirty="0"/>
              <a:t> </a:t>
            </a:r>
          </a:p>
          <a:p>
            <a:pPr lvl="0"/>
            <a:r>
              <a:rPr lang="en-US" dirty="0"/>
              <a:t>	2) The California Collaborative for Education Excellence has provided advice and assistance to the district and submits either of the following findings to the SPI: A) that the 	district failed or was unable to implement recommendations; B) the inadequate performance of the district is so persistent or acute as to require intervention by the SPI.</a:t>
            </a:r>
          </a:p>
          <a:p>
            <a:r>
              <a:rPr lang="en-US" dirty="0"/>
              <a:t> </a:t>
            </a:r>
          </a:p>
          <a:p>
            <a:r>
              <a:rPr lang="en-US" dirty="0"/>
              <a:t>If the SPI intervenes, the SPI my do one or more of the following:</a:t>
            </a:r>
          </a:p>
          <a:p>
            <a:r>
              <a:rPr lang="en-US" dirty="0"/>
              <a:t> </a:t>
            </a:r>
          </a:p>
          <a:p>
            <a:pPr marL="685743" lvl="1" indent="-228581">
              <a:buFont typeface="+mj-lt"/>
              <a:buAutoNum type="arabicParenR"/>
            </a:pPr>
            <a:r>
              <a:rPr lang="en-US" dirty="0"/>
              <a:t>Make changes to the district's LCAP;</a:t>
            </a:r>
          </a:p>
          <a:p>
            <a:pPr marL="685743" lvl="1" indent="-228581">
              <a:buFont typeface="+mj-lt"/>
              <a:buAutoNum type="arabicParenR"/>
            </a:pPr>
            <a:r>
              <a:rPr lang="en-US" dirty="0"/>
              <a:t>Develop and impose a budget revision in conjunction with the revisions to the LCAP.</a:t>
            </a:r>
          </a:p>
          <a:p>
            <a:pPr marL="685743" lvl="1" indent="-228581">
              <a:buFont typeface="+mj-lt"/>
              <a:buAutoNum type="arabicParenR"/>
            </a:pPr>
            <a:r>
              <a:rPr lang="en-US" dirty="0"/>
              <a:t>Stay or rescind an action, if that action not required by the local collective bargaining agreement, that would prevent the school district form improve pupil outcomes</a:t>
            </a:r>
          </a:p>
          <a:p>
            <a:pPr marL="685743" lvl="1" indent="-228581">
              <a:buFont typeface="+mj-lt"/>
              <a:buAutoNum type="arabicParenR"/>
            </a:pPr>
            <a:r>
              <a:rPr lang="en-US" dirty="0"/>
              <a:t>Appoint an academic trustee to exercise the powers and authority specified in this section on the SPI's behalf.</a:t>
            </a:r>
          </a:p>
          <a:p>
            <a:r>
              <a:rPr lang="en-US" dirty="0"/>
              <a:t> </a:t>
            </a:r>
          </a:p>
          <a:p>
            <a:r>
              <a:rPr lang="en-US" dirty="0"/>
              <a:t> </a:t>
            </a:r>
          </a:p>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19</a:t>
            </a:fld>
            <a:endParaRPr lang="en-US" dirty="0"/>
          </a:p>
        </p:txBody>
      </p:sp>
    </p:spTree>
    <p:extLst>
      <p:ext uri="{BB962C8B-B14F-4D97-AF65-F5344CB8AC3E}">
        <p14:creationId xmlns="" xmlns:p14="http://schemas.microsoft.com/office/powerpoint/2010/main" val="5763653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a:t>EC 52072.  </a:t>
            </a:r>
          </a:p>
          <a:p>
            <a:r>
              <a:rPr lang="en-US" sz="2400" dirty="0"/>
              <a:t>If the SPI intervenes, the SPI may do one or more of the following:</a:t>
            </a:r>
          </a:p>
          <a:p>
            <a:pPr marL="228581" indent="-228581">
              <a:buFont typeface="+mj-lt"/>
              <a:buAutoNum type="arabicParenR"/>
            </a:pPr>
            <a:r>
              <a:rPr lang="en-US" sz="2400" dirty="0"/>
              <a:t> Make changes to the district's LCAP</a:t>
            </a:r>
          </a:p>
          <a:p>
            <a:pPr marL="228581" indent="-228581">
              <a:buFont typeface="+mj-lt"/>
              <a:buAutoNum type="arabicParenR"/>
            </a:pPr>
            <a:r>
              <a:rPr lang="en-US" sz="2400" dirty="0"/>
              <a:t> Develop and impose a budget revision in conjunction with the revisions to the LCAP</a:t>
            </a:r>
          </a:p>
          <a:p>
            <a:pPr marL="228581" indent="-228581">
              <a:buFont typeface="+mj-lt"/>
              <a:buAutoNum type="arabicParenR"/>
            </a:pPr>
            <a:r>
              <a:rPr lang="en-US" sz="2400" dirty="0"/>
              <a:t> Stay or rescind an action, if that action not required by the local collective bargaining agreement, that would prevent the school district form improve pupil outcomes</a:t>
            </a:r>
          </a:p>
          <a:p>
            <a:pPr marL="228581" indent="-228581">
              <a:buFont typeface="+mj-lt"/>
              <a:buAutoNum type="arabicParenR"/>
            </a:pPr>
            <a:r>
              <a:rPr lang="en-US" sz="2400" dirty="0"/>
              <a:t> Appoint an academic trustee to exercise the powers and authority specified in this section on the SPI's behalf.</a:t>
            </a:r>
          </a:p>
          <a:p>
            <a:endParaRPr lang="en-US" sz="2400" dirty="0"/>
          </a:p>
          <a:p>
            <a:r>
              <a:rPr lang="en-US" sz="2400" dirty="0"/>
              <a:t>EC52074 establishes the California Collaborative for Educational Excellence.</a:t>
            </a:r>
          </a:p>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20</a:t>
            </a:fld>
            <a:endParaRPr lang="en-US" dirty="0"/>
          </a:p>
        </p:txBody>
      </p:sp>
    </p:spTree>
    <p:extLst>
      <p:ext uri="{BB962C8B-B14F-4D97-AF65-F5344CB8AC3E}">
        <p14:creationId xmlns="" xmlns:p14="http://schemas.microsoft.com/office/powerpoint/2010/main" val="6809000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24">
              <a:defRPr/>
            </a:pPr>
            <a:r>
              <a:rPr lang="en-US" dirty="0"/>
              <a:t>The State Board is to adopt standards for school district and individual school site performance and expectation for improvement for each of the state priories. EC 52064.5</a:t>
            </a:r>
          </a:p>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21</a:t>
            </a:fld>
            <a:endParaRPr lang="en-US" dirty="0"/>
          </a:p>
        </p:txBody>
      </p:sp>
    </p:spTree>
    <p:extLst>
      <p:ext uri="{BB962C8B-B14F-4D97-AF65-F5344CB8AC3E}">
        <p14:creationId xmlns="" xmlns:p14="http://schemas.microsoft.com/office/powerpoint/2010/main" val="3668368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FE8C1FCC-C397-46FE-86B4-A7E5E37693D7}" type="slidenum">
              <a:rPr lang="en-US" smtClean="0"/>
              <a:pPr>
                <a:defRPr/>
              </a:pPr>
              <a:t>24</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Of course</a:t>
            </a:r>
            <a:r>
              <a:rPr lang="en-US" baseline="0" dirty="0" smtClean="0"/>
              <a:t>, not all the rules are going away – federal program rules are still there.  And districts will still be accountable and in some new ways.  But t</a:t>
            </a:r>
            <a:r>
              <a:rPr lang="en-US" dirty="0" smtClean="0"/>
              <a:t>he opportunity in all this is</a:t>
            </a:r>
            <a:r>
              <a:rPr lang="en-US" baseline="0" dirty="0" smtClean="0"/>
              <a:t> to refocus districts on serving students, parents and communities rather than on following state and federal rules.  Board members can help their districts make this shift of focus.  </a:t>
            </a:r>
          </a:p>
          <a:p>
            <a:pPr defTabSz="924458">
              <a:defRPr/>
            </a:pPr>
            <a:endParaRPr lang="en-US" dirty="0" smtClean="0"/>
          </a:p>
          <a:p>
            <a:r>
              <a:rPr lang="en-US" dirty="0" smtClean="0"/>
              <a:t>There</a:t>
            </a:r>
            <a:r>
              <a:rPr lang="en-US" baseline="0" dirty="0" smtClean="0"/>
              <a:t> are three big ideas here that should guide Board members:</a:t>
            </a:r>
          </a:p>
          <a:p>
            <a:endParaRPr lang="en-US" baseline="0" dirty="0" smtClean="0"/>
          </a:p>
        </p:txBody>
      </p:sp>
      <p:sp>
        <p:nvSpPr>
          <p:cNvPr id="4" name="Slide Number Placeholder 3"/>
          <p:cNvSpPr>
            <a:spLocks noGrp="1"/>
          </p:cNvSpPr>
          <p:nvPr>
            <p:ph type="sldNum" sz="quarter" idx="10"/>
          </p:nvPr>
        </p:nvSpPr>
        <p:spPr/>
        <p:txBody>
          <a:bodyPr/>
          <a:lstStyle/>
          <a:p>
            <a:fld id="{8506D515-145F-4E5E-AC58-0D20A175C8D6}" type="slidenum">
              <a:rPr lang="en-US" smtClean="0"/>
              <a:pPr/>
              <a:t>25</a:t>
            </a:fld>
            <a:endParaRPr lang="en-US" dirty="0"/>
          </a:p>
        </p:txBody>
      </p:sp>
    </p:spTree>
    <p:extLst>
      <p:ext uri="{BB962C8B-B14F-4D97-AF65-F5344CB8AC3E}">
        <p14:creationId xmlns="" xmlns:p14="http://schemas.microsoft.com/office/powerpoint/2010/main" val="35968267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baseline="0" dirty="0" smtClean="0"/>
              <a:t>DISTRICTS SHOULD NOT WAIT TO  SEE THE PLAN TEMPLATE TO BEGIN THIS WORK.  That would be a missed opportunity.</a:t>
            </a:r>
            <a:endParaRPr lang="en-US" dirty="0" smtClean="0"/>
          </a:p>
          <a:p>
            <a:endParaRPr lang="en-US" dirty="0"/>
          </a:p>
        </p:txBody>
      </p:sp>
      <p:sp>
        <p:nvSpPr>
          <p:cNvPr id="4" name="Slide Number Placeholder 3"/>
          <p:cNvSpPr>
            <a:spLocks noGrp="1"/>
          </p:cNvSpPr>
          <p:nvPr>
            <p:ph type="sldNum" sz="quarter" idx="10"/>
          </p:nvPr>
        </p:nvSpPr>
        <p:spPr/>
        <p:txBody>
          <a:bodyPr/>
          <a:lstStyle/>
          <a:p>
            <a:fld id="{8506D515-145F-4E5E-AC58-0D20A175C8D6}" type="slidenum">
              <a:rPr lang="en-US" smtClean="0"/>
              <a:pPr/>
              <a:t>26</a:t>
            </a:fld>
            <a:endParaRPr lang="en-US" dirty="0"/>
          </a:p>
        </p:txBody>
      </p:sp>
    </p:spTree>
    <p:extLst>
      <p:ext uri="{BB962C8B-B14F-4D97-AF65-F5344CB8AC3E}">
        <p14:creationId xmlns="" xmlns:p14="http://schemas.microsoft.com/office/powerpoint/2010/main" val="1690671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2</a:t>
            </a:fld>
            <a:endParaRPr lang="en-US" dirty="0"/>
          </a:p>
        </p:txBody>
      </p:sp>
    </p:spTree>
    <p:extLst>
      <p:ext uri="{BB962C8B-B14F-4D97-AF65-F5344CB8AC3E}">
        <p14:creationId xmlns="" xmlns:p14="http://schemas.microsoft.com/office/powerpoint/2010/main" val="18399107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an example of policy reflecting the experience of districts that opted to develop a new approach …. This is the way policymaking should work!</a:t>
            </a:r>
          </a:p>
          <a:p>
            <a:endParaRPr lang="en-US" baseline="0" dirty="0" smtClean="0"/>
          </a:p>
          <a:p>
            <a:r>
              <a:rPr lang="en-US" baseline="0" dirty="0" smtClean="0"/>
              <a:t>So the approach that follows reflects the work of </a:t>
            </a:r>
            <a:r>
              <a:rPr lang="en-US" baseline="0" smtClean="0"/>
              <a:t>real districts…..</a:t>
            </a:r>
            <a:endParaRPr lang="en-US" dirty="0"/>
          </a:p>
        </p:txBody>
      </p:sp>
      <p:sp>
        <p:nvSpPr>
          <p:cNvPr id="4" name="Slide Number Placeholder 3"/>
          <p:cNvSpPr>
            <a:spLocks noGrp="1"/>
          </p:cNvSpPr>
          <p:nvPr>
            <p:ph type="sldNum" sz="quarter" idx="10"/>
          </p:nvPr>
        </p:nvSpPr>
        <p:spPr/>
        <p:txBody>
          <a:bodyPr/>
          <a:lstStyle/>
          <a:p>
            <a:fld id="{8506D515-145F-4E5E-AC58-0D20A175C8D6}" type="slidenum">
              <a:rPr lang="en-US" smtClean="0"/>
              <a:pPr/>
              <a:t>27</a:t>
            </a:fld>
            <a:endParaRPr lang="en-US" dirty="0"/>
          </a:p>
        </p:txBody>
      </p:sp>
    </p:spTree>
    <p:extLst>
      <p:ext uri="{BB962C8B-B14F-4D97-AF65-F5344CB8AC3E}">
        <p14:creationId xmlns="" xmlns:p14="http://schemas.microsoft.com/office/powerpoint/2010/main" val="8810789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message</a:t>
            </a:r>
            <a:r>
              <a:rPr lang="en-US" baseline="0" dirty="0" smtClean="0"/>
              <a:t> for Boards:   Don’t wait for the plan template from the SBE.   seize the opportunity. Start with </a:t>
            </a:r>
            <a:r>
              <a:rPr lang="en-US" dirty="0" smtClean="0"/>
              <a:t>Board</a:t>
            </a:r>
            <a:r>
              <a:rPr lang="en-US" baseline="0" dirty="0" smtClean="0"/>
              <a:t> goals. These should reflect local as well as state priorities.   Every district will be a bit different … is there a strategic plan, how do they use the LEAP, </a:t>
            </a:r>
            <a:r>
              <a:rPr lang="en-US" baseline="0" dirty="0" err="1" smtClean="0"/>
              <a:t>etc</a:t>
            </a:r>
            <a:r>
              <a:rPr lang="en-US" baseline="0" dirty="0" smtClean="0"/>
              <a:t>, but everybody needs goals.</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8506D515-145F-4E5E-AC58-0D20A175C8D6}" type="slidenum">
              <a:rPr lang="en-US" smtClean="0"/>
              <a:pPr/>
              <a:t>28</a:t>
            </a:fld>
            <a:endParaRPr lang="en-US" dirty="0"/>
          </a:p>
        </p:txBody>
      </p:sp>
    </p:spTree>
    <p:extLst>
      <p:ext uri="{BB962C8B-B14F-4D97-AF65-F5344CB8AC3E}">
        <p14:creationId xmlns="" xmlns:p14="http://schemas.microsoft.com/office/powerpoint/2010/main" val="727499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06D515-145F-4E5E-AC58-0D20A175C8D6}" type="slidenum">
              <a:rPr lang="en-US" smtClean="0"/>
              <a:pPr/>
              <a:t>29</a:t>
            </a:fld>
            <a:endParaRPr lang="en-US" dirty="0"/>
          </a:p>
        </p:txBody>
      </p:sp>
    </p:spTree>
    <p:extLst>
      <p:ext uri="{BB962C8B-B14F-4D97-AF65-F5344CB8AC3E}">
        <p14:creationId xmlns="" xmlns:p14="http://schemas.microsoft.com/office/powerpoint/2010/main" val="10728145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06D515-145F-4E5E-AC58-0D20A175C8D6}" type="slidenum">
              <a:rPr lang="en-US" smtClean="0"/>
              <a:pPr/>
              <a:t>30</a:t>
            </a:fld>
            <a:endParaRPr lang="en-US" dirty="0"/>
          </a:p>
        </p:txBody>
      </p:sp>
    </p:spTree>
    <p:extLst>
      <p:ext uri="{BB962C8B-B14F-4D97-AF65-F5344CB8AC3E}">
        <p14:creationId xmlns="" xmlns:p14="http://schemas.microsoft.com/office/powerpoint/2010/main" val="2594576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06D515-145F-4E5E-AC58-0D20A175C8D6}" type="slidenum">
              <a:rPr lang="en-US" smtClean="0"/>
              <a:pPr/>
              <a:t>31</a:t>
            </a:fld>
            <a:endParaRPr lang="en-US" dirty="0"/>
          </a:p>
        </p:txBody>
      </p:sp>
    </p:spTree>
    <p:extLst>
      <p:ext uri="{BB962C8B-B14F-4D97-AF65-F5344CB8AC3E}">
        <p14:creationId xmlns="" xmlns:p14="http://schemas.microsoft.com/office/powerpoint/2010/main" val="26207344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xfrm>
            <a:off x="1119188" y="698500"/>
            <a:ext cx="4643437" cy="3484563"/>
          </a:xfrm>
          <a:noFill/>
          <a:ln>
            <a:solidFill>
              <a:srgbClr val="000000"/>
            </a:solidFill>
            <a:miter lim="800000"/>
            <a:headEnd/>
            <a:tailEnd/>
          </a:ln>
        </p:spPr>
      </p:sp>
      <p:sp>
        <p:nvSpPr>
          <p:cNvPr id="49154" name="Notes Placeholder 2"/>
          <p:cNvSpPr>
            <a:spLocks noGrp="1"/>
          </p:cNvSpPr>
          <p:nvPr>
            <p:ph type="body" idx="1"/>
          </p:nvPr>
        </p:nvSpPr>
        <p:spPr bwMode="auto">
          <a:xfrm>
            <a:off x="686649" y="4415793"/>
            <a:ext cx="5508523" cy="4181810"/>
          </a:xfrm>
        </p:spPr>
        <p:txBody>
          <a:bodyPr wrap="square" lIns="93108" tIns="46555" rIns="93108" bIns="46555" numCol="1" anchor="t" anchorCtr="0" compatLnSpc="1">
            <a:prstTxWarp prst="textNoShape">
              <a:avLst/>
            </a:prstTxWarp>
            <a:normAutofit/>
          </a:bodyPr>
          <a:lstStyle/>
          <a:p>
            <a:r>
              <a:rPr lang="en-US" sz="2000" dirty="0"/>
              <a:t>Connects the planning and budgeting process</a:t>
            </a:r>
          </a:p>
          <a:p>
            <a:r>
              <a:rPr lang="en-US" sz="2000" dirty="0"/>
              <a:t>Facilitates transparency and community engagement </a:t>
            </a:r>
          </a:p>
          <a:p>
            <a:r>
              <a:rPr lang="en-US" sz="2000" dirty="0"/>
              <a:t>Provides an online medium for sites to view each other’s plans and to share best practices</a:t>
            </a:r>
          </a:p>
          <a:p>
            <a:r>
              <a:rPr lang="en-US" sz="2000" dirty="0"/>
              <a:t>Enables a more effective and meaningful way of creating a school’s SPSA</a:t>
            </a:r>
          </a:p>
          <a:p>
            <a:r>
              <a:rPr lang="en-US" sz="2000" dirty="0"/>
              <a:t>Generates district-wide data on how sites are allocating resources for target populations, including:</a:t>
            </a:r>
          </a:p>
          <a:p>
            <a:pPr lvl="1"/>
            <a:r>
              <a:rPr lang="en-US" sz="1800" dirty="0"/>
              <a:t>English Language Learners</a:t>
            </a:r>
          </a:p>
          <a:p>
            <a:pPr lvl="1"/>
            <a:r>
              <a:rPr lang="en-US" sz="1800" dirty="0"/>
              <a:t>Foster children</a:t>
            </a:r>
          </a:p>
          <a:p>
            <a:pPr lvl="1"/>
            <a:r>
              <a:rPr lang="en-US" sz="1800" dirty="0"/>
              <a:t>Students from low-income backgrounds</a:t>
            </a:r>
          </a:p>
          <a:p>
            <a:r>
              <a:rPr lang="en-US" sz="2000" dirty="0"/>
              <a:t>Allows districts to examine which investments are leading to the most significant impact on student achievement </a:t>
            </a:r>
          </a:p>
          <a:p>
            <a:r>
              <a:rPr lang="en-US" sz="2000" dirty="0"/>
              <a:t>Supports thoughtful implementation of the Common Core State Standards</a:t>
            </a:r>
          </a:p>
        </p:txBody>
      </p:sp>
      <p:sp>
        <p:nvSpPr>
          <p:cNvPr id="40964" name="Date Placeholder 4"/>
          <p:cNvSpPr txBox="1">
            <a:spLocks noGrp="1"/>
          </p:cNvSpPr>
          <p:nvPr/>
        </p:nvSpPr>
        <p:spPr bwMode="auto">
          <a:xfrm>
            <a:off x="3898672" y="0"/>
            <a:ext cx="2981607" cy="464820"/>
          </a:xfrm>
          <a:prstGeom prst="rect">
            <a:avLst/>
          </a:prstGeom>
          <a:noFill/>
          <a:ln w="9525">
            <a:noFill/>
            <a:miter lim="800000"/>
            <a:headEnd/>
            <a:tailEnd/>
          </a:ln>
        </p:spPr>
        <p:txBody>
          <a:bodyPr lIns="93108" tIns="46555" rIns="93108" bIns="46555"/>
          <a:lstStyle/>
          <a:p>
            <a:pPr algn="r" defTabSz="925374"/>
            <a:endParaRPr lang="en-US" sz="1300" dirty="0">
              <a:latin typeface="Calibri" pitchFamily="34" charset="0"/>
              <a:ea typeface="ＭＳ Ｐゴシック"/>
              <a:cs typeface="ＭＳ Ｐゴシック"/>
            </a:endParaRPr>
          </a:p>
        </p:txBody>
      </p:sp>
      <p:sp>
        <p:nvSpPr>
          <p:cNvPr id="6" name="Slide Number Placeholder 5"/>
          <p:cNvSpPr>
            <a:spLocks noGrp="1"/>
          </p:cNvSpPr>
          <p:nvPr>
            <p:ph type="sldNum" sz="quarter" idx="10"/>
          </p:nvPr>
        </p:nvSpPr>
        <p:spPr/>
        <p:txBody>
          <a:bodyPr/>
          <a:lstStyle/>
          <a:p>
            <a:pPr>
              <a:defRPr/>
            </a:pPr>
            <a:fld id="{FE8C1FCC-C397-46FE-86B4-A7E5E37693D7}" type="slidenum">
              <a:rPr lang="en-US" smtClean="0"/>
              <a:pPr>
                <a:defRPr/>
              </a:pPr>
              <a:t>32</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06D515-145F-4E5E-AC58-0D20A175C8D6}" type="slidenum">
              <a:rPr lang="en-US" smtClean="0"/>
              <a:pPr/>
              <a:t>33</a:t>
            </a:fld>
            <a:endParaRPr lang="en-US" dirty="0"/>
          </a:p>
        </p:txBody>
      </p:sp>
    </p:spTree>
    <p:extLst>
      <p:ext uri="{BB962C8B-B14F-4D97-AF65-F5344CB8AC3E}">
        <p14:creationId xmlns="" xmlns:p14="http://schemas.microsoft.com/office/powerpoint/2010/main" val="4269547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Biggest</a:t>
            </a:r>
            <a:r>
              <a:rPr lang="en-US" baseline="0" dirty="0" smtClean="0"/>
              <a:t> change in funding since Prop 13. </a:t>
            </a:r>
          </a:p>
          <a:p>
            <a:r>
              <a:rPr lang="en-US" baseline="0" dirty="0" smtClean="0"/>
              <a:t>Opportunity and challenges in implementing.</a:t>
            </a:r>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4</a:t>
            </a:fld>
            <a:endParaRPr lang="en-US" dirty="0"/>
          </a:p>
        </p:txBody>
      </p:sp>
    </p:spTree>
    <p:extLst>
      <p:ext uri="{BB962C8B-B14F-4D97-AF65-F5344CB8AC3E}">
        <p14:creationId xmlns="" xmlns:p14="http://schemas.microsoft.com/office/powerpoint/2010/main" val="2205219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Public Schools</a:t>
            </a:r>
            <a:r>
              <a:rPr lang="en-US" baseline="0" dirty="0" smtClean="0"/>
              <a:t> Accountability &amp; Assessment Advisory Committee to make recommendations to revise the API in accordance with LCFF and SB 1543 Steinberg.</a:t>
            </a:r>
          </a:p>
          <a:p>
            <a:r>
              <a:rPr lang="en-US" baseline="0" dirty="0" smtClean="0"/>
              <a:t>Rubrics to be used by districts, counties and charter schools to evaluate their strengths and weaknesses in meeting LCAP goals. County superintendents, State Superintendent and California Collaborative for Education Excellence to use rubrics to identify areas in need of technical evaluation. </a:t>
            </a:r>
            <a:endParaRPr lang="en-US" dirty="0" smtClean="0"/>
          </a:p>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5</a:t>
            </a:fld>
            <a:endParaRPr lang="en-US" dirty="0"/>
          </a:p>
        </p:txBody>
      </p:sp>
    </p:spTree>
    <p:extLst>
      <p:ext uri="{BB962C8B-B14F-4D97-AF65-F5344CB8AC3E}">
        <p14:creationId xmlns="" xmlns:p14="http://schemas.microsoft.com/office/powerpoint/2010/main" val="1752747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Programs that</a:t>
            </a:r>
            <a:r>
              <a:rPr lang="en-US" i="1" baseline="0" dirty="0" smtClean="0"/>
              <a:t> remain outside of LCFF:</a:t>
            </a:r>
            <a:r>
              <a:rPr lang="en-US" i="1" dirty="0" smtClean="0"/>
              <a:t> </a:t>
            </a:r>
            <a:r>
              <a:rPr lang="en-US" sz="3200" dirty="0" smtClean="0"/>
              <a:t>Special Education, Quality</a:t>
            </a:r>
            <a:r>
              <a:rPr lang="en-US" sz="3200" baseline="0" dirty="0" smtClean="0"/>
              <a:t> Education Investment Act (QEIA),</a:t>
            </a:r>
            <a:r>
              <a:rPr lang="en-US" sz="3200" dirty="0" smtClean="0"/>
              <a:t> Partnership Academies, Specialized Secondary Programs, After School Programs, State Preschool, State Assessment, American Indian Education Centers, Early Childhood Education, Ag Vocational Education, Foster Youth,</a:t>
            </a:r>
            <a:r>
              <a:rPr lang="en-US" sz="3200" baseline="0" dirty="0" smtClean="0"/>
              <a:t> Child Nutrition, Mandates Block Grant.</a:t>
            </a:r>
          </a:p>
          <a:p>
            <a:endParaRPr lang="en-US" sz="3200" baseline="0" dirty="0" smtClean="0"/>
          </a:p>
          <a:p>
            <a:r>
              <a:rPr lang="en-US" sz="3200" baseline="0" dirty="0" smtClean="0"/>
              <a:t>LCFF Grade Span Funding at Full LCFF implementation</a:t>
            </a:r>
          </a:p>
          <a:p>
            <a:r>
              <a:rPr lang="en-US" sz="3200" baseline="0" dirty="0" smtClean="0"/>
              <a:t>K-3:   $6,845.  CSR:  +$712</a:t>
            </a:r>
          </a:p>
          <a:p>
            <a:r>
              <a:rPr lang="en-US" sz="3200" baseline="0" dirty="0" smtClean="0"/>
              <a:t>4-6:   $6,947</a:t>
            </a:r>
          </a:p>
          <a:p>
            <a:r>
              <a:rPr lang="en-US" sz="3200" baseline="0" dirty="0" smtClean="0"/>
              <a:t>7-8:   $7,154</a:t>
            </a:r>
          </a:p>
          <a:p>
            <a:r>
              <a:rPr lang="en-US" sz="3200" baseline="0" dirty="0" smtClean="0"/>
              <a:t>9-12:  $8,289  HS:    +$216</a:t>
            </a:r>
          </a:p>
          <a:p>
            <a:endParaRPr lang="en-US" sz="3200" baseline="0" dirty="0" smtClean="0"/>
          </a:p>
          <a:p>
            <a:r>
              <a:rPr lang="en-US" sz="3200" baseline="0" dirty="0" smtClean="0"/>
              <a:t>We don’t know the “real” numbers yet. </a:t>
            </a:r>
          </a:p>
          <a:p>
            <a:r>
              <a:rPr lang="en-US" sz="3200" baseline="0" dirty="0" smtClean="0"/>
              <a:t>See July 24, 2013 budget letter from State Superintendent to County and District Superintendents, Director Funded Charter school administrator, and County Chief Business Officers.  </a:t>
            </a:r>
          </a:p>
          <a:p>
            <a:r>
              <a:rPr lang="en-US" sz="3200" baseline="0" dirty="0" smtClean="0"/>
              <a:t>See LAO Overview docs at www.lao.ca.gov.  </a:t>
            </a:r>
          </a:p>
          <a:p>
            <a:endParaRPr lang="en-US" sz="3200" dirty="0" smtClean="0"/>
          </a:p>
          <a:p>
            <a:pPr defTabSz="914324">
              <a:defRPr/>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6</a:t>
            </a:fld>
            <a:endParaRPr lang="en-US" dirty="0"/>
          </a:p>
        </p:txBody>
      </p:sp>
    </p:spTree>
    <p:extLst>
      <p:ext uri="{BB962C8B-B14F-4D97-AF65-F5344CB8AC3E}">
        <p14:creationId xmlns="" xmlns:p14="http://schemas.microsoft.com/office/powerpoint/2010/main" val="2250370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CDE July 24, 2013 Budget Letter</a:t>
            </a:r>
            <a:r>
              <a:rPr lang="en-US" baseline="0" dirty="0" smtClean="0"/>
              <a:t> (</a:t>
            </a:r>
            <a:r>
              <a:rPr lang="en-US" baseline="0" dirty="0" err="1" smtClean="0"/>
              <a:t>www.cde.ca.gov</a:t>
            </a:r>
            <a:r>
              <a:rPr lang="en-US" baseline="0" dirty="0" smtClean="0"/>
              <a:t>./nr/el/le and LAO LCFF Overview at </a:t>
            </a:r>
            <a:r>
              <a:rPr lang="en-US" baseline="0" dirty="0" err="1" smtClean="0"/>
              <a:t>lao.ca.gov</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7</a:t>
            </a:fld>
            <a:endParaRPr lang="en-US" dirty="0"/>
          </a:p>
        </p:txBody>
      </p:sp>
    </p:spTree>
    <p:extLst>
      <p:ext uri="{BB962C8B-B14F-4D97-AF65-F5344CB8AC3E}">
        <p14:creationId xmlns="" xmlns:p14="http://schemas.microsoft.com/office/powerpoint/2010/main" val="1480340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8</a:t>
            </a:fld>
            <a:endParaRPr lang="en-US" dirty="0"/>
          </a:p>
        </p:txBody>
      </p:sp>
    </p:spTree>
    <p:extLst>
      <p:ext uri="{BB962C8B-B14F-4D97-AF65-F5344CB8AC3E}">
        <p14:creationId xmlns="" xmlns:p14="http://schemas.microsoft.com/office/powerpoint/2010/main" val="6820454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time limit</a:t>
            </a:r>
            <a:r>
              <a:rPr lang="en-US" baseline="0" dirty="0" smtClean="0"/>
              <a:t> on grants based on EL status.</a:t>
            </a:r>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11</a:t>
            </a:fld>
            <a:endParaRPr lang="en-US" dirty="0"/>
          </a:p>
        </p:txBody>
      </p:sp>
    </p:spTree>
    <p:extLst>
      <p:ext uri="{BB962C8B-B14F-4D97-AF65-F5344CB8AC3E}">
        <p14:creationId xmlns="" xmlns:p14="http://schemas.microsoft.com/office/powerpoint/2010/main" val="2095078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Districts will use CALPADs to annually report its students in these subgroups; County office of education shall review and validate this data. State Superintendent to use this data to determine grant funding amounts. EC 42238.02.  </a:t>
            </a:r>
          </a:p>
          <a:p>
            <a:r>
              <a:rPr lang="en-US" baseline="0" dirty="0" smtClean="0"/>
              <a:t>District audits to include the district data reports.</a:t>
            </a:r>
            <a:endParaRPr lang="en-US" dirty="0"/>
          </a:p>
        </p:txBody>
      </p:sp>
      <p:sp>
        <p:nvSpPr>
          <p:cNvPr id="4" name="Slide Number Placeholder 3"/>
          <p:cNvSpPr>
            <a:spLocks noGrp="1"/>
          </p:cNvSpPr>
          <p:nvPr>
            <p:ph type="sldNum" sz="quarter" idx="10"/>
          </p:nvPr>
        </p:nvSpPr>
        <p:spPr/>
        <p:txBody>
          <a:bodyPr/>
          <a:lstStyle/>
          <a:p>
            <a:fld id="{7BBFF920-167E-4919-95B8-477F53193706}" type="slidenum">
              <a:rPr lang="en-US" smtClean="0"/>
              <a:pPr/>
              <a:t>12</a:t>
            </a:fld>
            <a:endParaRPr lang="en-US" dirty="0"/>
          </a:p>
        </p:txBody>
      </p:sp>
    </p:spTree>
    <p:extLst>
      <p:ext uri="{BB962C8B-B14F-4D97-AF65-F5344CB8AC3E}">
        <p14:creationId xmlns="" xmlns:p14="http://schemas.microsoft.com/office/powerpoint/2010/main" val="40577009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97932" y="950601"/>
            <a:ext cx="8373533" cy="1807308"/>
          </a:xfrm>
        </p:spPr>
        <p:txBody>
          <a:bodyPr/>
          <a:lstStyle>
            <a:lvl1pPr>
              <a:defRPr sz="5000" cap="none" baseline="0">
                <a:solidFill>
                  <a:schemeClr val="bg1"/>
                </a:solidFill>
                <a:latin typeface="Calibri" pitchFamily="34" charset="0"/>
              </a:defRPr>
            </a:lvl1pPr>
          </a:lstStyle>
          <a:p>
            <a:r>
              <a:rPr lang="en-US" cap="none" baseline="0" dirty="0" smtClean="0"/>
              <a:t>Click to Edit Master Title</a:t>
            </a:r>
            <a:endParaRPr lang="en-US" dirty="0"/>
          </a:p>
        </p:txBody>
      </p:sp>
      <p:sp>
        <p:nvSpPr>
          <p:cNvPr id="3" name="Subtitle 2"/>
          <p:cNvSpPr>
            <a:spLocks noGrp="1"/>
          </p:cNvSpPr>
          <p:nvPr>
            <p:ph type="subTitle" idx="1"/>
          </p:nvPr>
        </p:nvSpPr>
        <p:spPr>
          <a:xfrm>
            <a:off x="397932" y="3311769"/>
            <a:ext cx="8373533" cy="3190632"/>
          </a:xfrm>
          <a:prstGeom prst="rect">
            <a:avLst/>
          </a:prstGeom>
        </p:spPr>
        <p:txBody>
          <a:bodyPr/>
          <a:lstStyle>
            <a:lvl1pPr marL="0" indent="0" algn="ctr">
              <a:buNone/>
              <a:defRPr>
                <a:solidFill>
                  <a:srgbClr val="354769"/>
                </a:solidFill>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TextBox 3"/>
          <p:cNvSpPr txBox="1"/>
          <p:nvPr userDrawn="1"/>
        </p:nvSpPr>
        <p:spPr>
          <a:xfrm>
            <a:off x="2198077" y="148492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F746FE-A7A7-B049-B317-4846C2E6CE80}" type="slidenum">
              <a:rPr lang="en-US" smtClean="0"/>
              <a:pPr/>
              <a:t>‹#›</a:t>
            </a:fld>
            <a:endParaRPr lang="en-US" dirty="0"/>
          </a:p>
        </p:txBody>
      </p:sp>
      <p:sp>
        <p:nvSpPr>
          <p:cNvPr id="6" name="Picture Placeholder 5"/>
          <p:cNvSpPr>
            <a:spLocks noGrp="1"/>
          </p:cNvSpPr>
          <p:nvPr userDrawn="1">
            <p:ph type="pic" sz="quarter" idx="13"/>
          </p:nvPr>
        </p:nvSpPr>
        <p:spPr>
          <a:xfrm>
            <a:off x="3657600" y="1665028"/>
            <a:ext cx="5029200" cy="4461135"/>
          </a:xfrm>
          <a:prstGeom prst="rect">
            <a:avLst/>
          </a:prstGeom>
        </p:spPr>
      </p:sp>
      <p:sp>
        <p:nvSpPr>
          <p:cNvPr id="14" name="Content Placeholder 13"/>
          <p:cNvSpPr>
            <a:spLocks noGrp="1"/>
          </p:cNvSpPr>
          <p:nvPr>
            <p:ph sz="quarter" idx="14"/>
          </p:nvPr>
        </p:nvSpPr>
        <p:spPr>
          <a:xfrm>
            <a:off x="307975" y="1665028"/>
            <a:ext cx="3193513" cy="4461136"/>
          </a:xfrm>
          <a:prstGeom prst="rect">
            <a:avLst/>
          </a:prstGeom>
        </p:spPr>
        <p:txBody>
          <a:bodyPr vert="horz"/>
          <a:lstStyle>
            <a:lvl1pPr marL="0" indent="0">
              <a:buFontTx/>
              <a:buNone/>
              <a:defRPr sz="2800" baseline="0"/>
            </a:lvl1pPr>
            <a:lvl2pPr marL="0" indent="0">
              <a:buFontTx/>
              <a:buNone/>
              <a:defRPr baseline="0"/>
            </a:lvl2pPr>
            <a:lvl3pPr marL="0" indent="0">
              <a:buFontTx/>
              <a:buNone/>
              <a:defRPr baseline="0"/>
            </a:lvl3pPr>
            <a:lvl4pPr marL="0" indent="0">
              <a:buFontTx/>
              <a:buNone/>
              <a:defRPr baseline="0"/>
            </a:lvl4pPr>
            <a:lvl5pPr marL="0" indent="0">
              <a:buFontTx/>
              <a:buNone/>
              <a:defRPr baseline="0"/>
            </a:lvl5pPr>
          </a:lstStyle>
          <a:p>
            <a:pPr lvl="0"/>
            <a:r>
              <a:rPr lang="en-US" dirty="0" smtClean="0"/>
              <a:t>Click to edit Master text styles</a:t>
            </a:r>
          </a:p>
        </p:txBody>
      </p:sp>
      <p:sp>
        <p:nvSpPr>
          <p:cNvPr id="9"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2_Blank">
    <p:bg>
      <p:bgPr>
        <a:solidFill>
          <a:srgbClr val="FFFFEF"/>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sz="1800"/>
            </a:lvl1pPr>
          </a:lstStyle>
          <a:p>
            <a:fld id="{C2939784-C240-47AD-BAA7-C85B8D15D0A3}" type="slidenum">
              <a:rPr lang="en-US" smtClean="0"/>
              <a:pPr/>
              <a:t>‹#›</a:t>
            </a:fld>
            <a:endParaRPr lang="en-US" sz="1200" dirty="0"/>
          </a:p>
        </p:txBody>
      </p:sp>
    </p:spTree>
    <p:extLst>
      <p:ext uri="{BB962C8B-B14F-4D97-AF65-F5344CB8AC3E}">
        <p14:creationId xmlns="" xmlns:p14="http://schemas.microsoft.com/office/powerpoint/2010/main" val="362560459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Clip Art and Text">
    <p:spTree>
      <p:nvGrpSpPr>
        <p:cNvPr id="1" name=""/>
        <p:cNvGrpSpPr/>
        <p:nvPr/>
      </p:nvGrpSpPr>
      <p:grpSpPr>
        <a:xfrm>
          <a:off x="0" y="0"/>
          <a:ext cx="0" cy="0"/>
          <a:chOff x="0" y="0"/>
          <a:chExt cx="0" cy="0"/>
        </a:xfrm>
      </p:grpSpPr>
      <p:sp>
        <p:nvSpPr>
          <p:cNvPr id="3" name="ClipArt Placeholder 2"/>
          <p:cNvSpPr>
            <a:spLocks noGrp="1"/>
          </p:cNvSpPr>
          <p:nvPr>
            <p:ph type="clipArt" sz="half" idx="1"/>
          </p:nvPr>
        </p:nvSpPr>
        <p:spPr>
          <a:xfrm>
            <a:off x="685800" y="1692322"/>
            <a:ext cx="3810000" cy="4403678"/>
          </a:xfrm>
          <a:prstGeom prst="rect">
            <a:avLst/>
          </a:prstGeom>
        </p:spPr>
        <p:txBody>
          <a:bodyPr rtlCol="0">
            <a:normAutofit/>
          </a:bodyPr>
          <a:lstStyle>
            <a:lvl1pPr>
              <a:defRPr>
                <a:latin typeface="Calibri" pitchFamily="34" charset="0"/>
              </a:defRPr>
            </a:lvl1pPr>
          </a:lstStyle>
          <a:p>
            <a:pPr lvl="0"/>
            <a:endParaRPr lang="en-US" noProof="0" dirty="0" smtClean="0"/>
          </a:p>
        </p:txBody>
      </p:sp>
      <p:sp>
        <p:nvSpPr>
          <p:cNvPr id="4" name="Text Placeholder 3"/>
          <p:cNvSpPr>
            <a:spLocks noGrp="1"/>
          </p:cNvSpPr>
          <p:nvPr>
            <p:ph type="body" sz="half" idx="2"/>
          </p:nvPr>
        </p:nvSpPr>
        <p:spPr>
          <a:xfrm>
            <a:off x="4648200" y="1692322"/>
            <a:ext cx="3810000" cy="4403678"/>
          </a:xfrm>
          <a:prstGeom prst="rect">
            <a:avLst/>
          </a:prstGeo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a:xfrm>
            <a:off x="457200" y="6356350"/>
            <a:ext cx="2133600" cy="365125"/>
          </a:xfrm>
        </p:spPr>
        <p:txBody>
          <a:bodyPr/>
          <a:lstStyle>
            <a:lvl1pPr>
              <a:defRPr sz="2800">
                <a:latin typeface="Arial" pitchFamily="34" charset="0"/>
              </a:defRPr>
            </a:lvl1pPr>
          </a:lstStyle>
          <a:p>
            <a:endParaRPr lang="en-US" dirty="0"/>
          </a:p>
        </p:txBody>
      </p:sp>
      <p:sp>
        <p:nvSpPr>
          <p:cNvPr id="6" name="Rectangle 5"/>
          <p:cNvSpPr>
            <a:spLocks noGrp="1" noChangeArrowheads="1"/>
          </p:cNvSpPr>
          <p:nvPr>
            <p:ph type="ftr" sz="quarter" idx="11"/>
          </p:nvPr>
        </p:nvSpPr>
        <p:spPr/>
        <p:txBody>
          <a:bodyPr/>
          <a:lstStyle>
            <a:lvl1pPr>
              <a:defRPr/>
            </a:lvl1pPr>
          </a:lstStyle>
          <a:p>
            <a:endParaRPr lang="en-US" dirty="0"/>
          </a:p>
        </p:txBody>
      </p:sp>
      <p:sp>
        <p:nvSpPr>
          <p:cNvPr id="7" name="Rectangle 6"/>
          <p:cNvSpPr>
            <a:spLocks noGrp="1" noChangeArrowheads="1"/>
          </p:cNvSpPr>
          <p:nvPr>
            <p:ph type="sldNum" sz="quarter" idx="12"/>
          </p:nvPr>
        </p:nvSpPr>
        <p:spPr/>
        <p:txBody>
          <a:bodyPr/>
          <a:lstStyle>
            <a:lvl1pPr>
              <a:defRPr sz="2800" smtClean="0">
                <a:latin typeface="Arial" pitchFamily="34" charset="0"/>
              </a:defRPr>
            </a:lvl1pPr>
          </a:lstStyle>
          <a:p>
            <a:pPr>
              <a:defRPr/>
            </a:pPr>
            <a:fld id="{9C3B76C4-A297-4E55-88CB-3C864076A3F9}" type="slidenum">
              <a:rPr lang="en-US"/>
              <a:pPr>
                <a:defRPr/>
              </a:pPr>
              <a:t>‹#›</a:t>
            </a:fld>
            <a:endParaRPr lang="en-US" sz="1200" dirty="0"/>
          </a:p>
        </p:txBody>
      </p:sp>
      <p:sp>
        <p:nvSpPr>
          <p:cNvPr id="9"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extLst>
      <p:ext uri="{BB962C8B-B14F-4D97-AF65-F5344CB8AC3E}">
        <p14:creationId xmlns="" xmlns:p14="http://schemas.microsoft.com/office/powerpoint/2010/main" val="483472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a:prstGeom prst="rect">
            <a:avLst/>
          </a:prstGeom>
        </p:spPr>
        <p:txBody>
          <a:bodyPr/>
          <a:lstStyle/>
          <a:p>
            <a:r>
              <a:rPr lang="en-US" smtClean="0"/>
              <a:t>Click to edit Master title style</a:t>
            </a:r>
            <a:endParaRPr lang="en-US"/>
          </a:p>
        </p:txBody>
      </p:sp>
      <p:sp>
        <p:nvSpPr>
          <p:cNvPr id="4"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420893457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ctrTitle"/>
          </p:nvPr>
        </p:nvSpPr>
        <p:spPr>
          <a:xfrm>
            <a:off x="685800" y="2130425"/>
            <a:ext cx="7772400" cy="1470025"/>
          </a:xfrm>
        </p:spPr>
        <p:txBody>
          <a:bodyPr/>
          <a:lstStyle>
            <a:lvl1pPr algn="ctr">
              <a:defRPr b="1">
                <a:solidFill>
                  <a:srgbClr val="0E5DA7"/>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05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 xmlns:p14="http://schemas.microsoft.com/office/powerpoint/2010/main" val="425031637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0E5DA7"/>
                </a:solidFill>
              </a:defRPr>
            </a:lvl1pPr>
            <a:lvl2pPr>
              <a:defRPr>
                <a:solidFill>
                  <a:srgbClr val="0E5DA7"/>
                </a:solidFill>
              </a:defRPr>
            </a:lvl2pPr>
            <a:lvl3pPr>
              <a:defRPr>
                <a:solidFill>
                  <a:srgbClr val="0E5DA7"/>
                </a:solidFill>
              </a:defRPr>
            </a:lvl3pPr>
            <a:lvl4pPr>
              <a:defRPr>
                <a:solidFill>
                  <a:srgbClr val="0E5DA7"/>
                </a:solidFill>
              </a:defRPr>
            </a:lvl4pPr>
            <a:lvl5pPr>
              <a:defRPr>
                <a:solidFill>
                  <a:srgbClr val="0E5DA7"/>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Placeholder 1"/>
          <p:cNvSpPr>
            <a:spLocks noGrp="1"/>
          </p:cNvSpPr>
          <p:nvPr>
            <p:ph type="title"/>
          </p:nvPr>
        </p:nvSpPr>
        <p:spPr>
          <a:xfrm>
            <a:off x="584200" y="228600"/>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7"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116106937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364475422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4200" y="2286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324640348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378620555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42089345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624085"/>
            <a:ext cx="8229600" cy="4565048"/>
          </a:xfrm>
          <a:prstGeom prst="rect">
            <a:avLst/>
          </a:prstGeom>
        </p:spPr>
        <p:txBody>
          <a:bodyPr/>
          <a:lstStyle>
            <a:lvl1pPr marL="0" indent="0" algn="l">
              <a:buNone/>
              <a:defRPr>
                <a:solidFill>
                  <a:schemeClr val="tx1"/>
                </a:solidFill>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F746FE-A7A7-B049-B317-4846C2E6CE80}" type="slidenum">
              <a:rPr lang="en-US" smtClean="0"/>
              <a:pPr/>
              <a:t>‹#›</a:t>
            </a:fld>
            <a:endParaRPr lang="en-US" dirty="0"/>
          </a:p>
        </p:txBody>
      </p:sp>
      <p:sp>
        <p:nvSpPr>
          <p:cNvPr id="8"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399314533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32513041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212378399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107961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txBox="1">
            <a:spLocks/>
          </p:cNvSpPr>
          <p:nvPr userDrawn="1"/>
        </p:nvSpPr>
        <p:spPr>
          <a:xfrm>
            <a:off x="8487196" y="5770296"/>
            <a:ext cx="533400" cy="3048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E32C4306-4658-46F3-B20E-4240B621B622}" type="slidenum">
              <a:rPr lang="en-US" smtClean="0"/>
              <a:pPr algn="r"/>
              <a:t>‹#›</a:t>
            </a:fld>
            <a:endParaRPr lang="en-US" dirty="0"/>
          </a:p>
        </p:txBody>
      </p:sp>
    </p:spTree>
    <p:extLst>
      <p:ext uri="{BB962C8B-B14F-4D97-AF65-F5344CB8AC3E}">
        <p14:creationId xmlns="" xmlns:p14="http://schemas.microsoft.com/office/powerpoint/2010/main" val="37435572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10436"/>
            <a:ext cx="8229600" cy="4515727"/>
          </a:xfrm>
          <a:prstGeom prst="rect">
            <a:avLst/>
          </a:prstGeom>
        </p:spPr>
        <p:txBody>
          <a:bodyPr/>
          <a:lstStyle>
            <a:lvl1pPr>
              <a:defRPr>
                <a:latin typeface="Calibri" pitchFamily="34" charset="0"/>
              </a:defRPr>
            </a:lvl1pPr>
            <a:lvl2pPr>
              <a:buFont typeface="Wingdings" pitchFamily="2" charset="2"/>
              <a:buChar char="§"/>
              <a:defRPr>
                <a:latin typeface="Calibri" pitchFamily="34" charset="0"/>
              </a:defRPr>
            </a:lvl2pPr>
            <a:lvl3pPr>
              <a:buFontTx/>
              <a:buNone/>
              <a:defRPr>
                <a:latin typeface="Calibri" pitchFamily="34" charset="0"/>
              </a:defRPr>
            </a:lvl3pPr>
            <a:lvl4pPr>
              <a:buFont typeface="Arial" pitchFamily="34" charset="0"/>
              <a:buChar char="•"/>
              <a:defRPr>
                <a:latin typeface="Calibri" pitchFamily="34" charset="0"/>
              </a:defRPr>
            </a:lvl4pPr>
            <a:lvl5pPr>
              <a:buFont typeface="Arial" pitchFamily="34" charset="0"/>
              <a:buChar cha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 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F746FE-A7A7-B049-B317-4846C2E6CE80}" type="slidenum">
              <a:rPr lang="en-US" smtClean="0"/>
              <a:pPr/>
              <a:t>‹#›</a:t>
            </a:fld>
            <a:endParaRPr lang="en-US" dirty="0"/>
          </a:p>
        </p:txBody>
      </p:sp>
      <p:sp>
        <p:nvSpPr>
          <p:cNvPr id="8"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60561"/>
            <a:ext cx="4038600" cy="4365602"/>
          </a:xfrm>
          <a:prstGeom prst="rect">
            <a:avLst/>
          </a:prstGeo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760561"/>
            <a:ext cx="4038600" cy="4365602"/>
          </a:xfrm>
          <a:prstGeom prst="rect">
            <a:avLst/>
          </a:prstGeo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F746FE-A7A7-B049-B317-4846C2E6CE80}" type="slidenum">
              <a:rPr lang="en-US" smtClean="0"/>
              <a:pPr/>
              <a:t>‹#›</a:t>
            </a:fld>
            <a:endParaRPr lang="en-US" dirty="0"/>
          </a:p>
        </p:txBody>
      </p:sp>
      <p:sp>
        <p:nvSpPr>
          <p:cNvPr id="9"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82986"/>
            <a:ext cx="4040188" cy="639762"/>
          </a:xfrm>
          <a:prstGeom prst="rect">
            <a:avLst/>
          </a:prstGeom>
        </p:spPr>
        <p:txBody>
          <a:bodyPr anchor="b"/>
          <a:lstStyle>
            <a:lvl1pPr marL="0" indent="0">
              <a:buNone/>
              <a:defRPr sz="2400" b="0" cap="none" baseline="0">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524836"/>
            <a:ext cx="4040188" cy="3601326"/>
          </a:xfrm>
          <a:prstGeom prst="rect">
            <a:avLst/>
          </a:prstGeo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682986"/>
            <a:ext cx="4041775" cy="639762"/>
          </a:xfrm>
          <a:prstGeom prst="rect">
            <a:avLst/>
          </a:prstGeom>
        </p:spPr>
        <p:txBody>
          <a:bodyPr anchor="b"/>
          <a:lstStyle>
            <a:lvl1pPr marL="0" indent="0">
              <a:buNone/>
              <a:defRPr sz="2400" b="0" cap="none" baseline="0">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524837"/>
            <a:ext cx="4041775" cy="3601326"/>
          </a:xfrm>
          <a:prstGeom prst="rect">
            <a:avLst/>
          </a:prstGeo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F746FE-A7A7-B049-B317-4846C2E6CE80}" type="slidenum">
              <a:rPr lang="en-US" smtClean="0"/>
              <a:pPr/>
              <a:t>‹#›</a:t>
            </a:fld>
            <a:endParaRPr lang="en-US" dirty="0"/>
          </a:p>
        </p:txBody>
      </p:sp>
      <p:sp>
        <p:nvSpPr>
          <p:cNvPr id="12"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F746FE-A7A7-B049-B317-4846C2E6CE80}" type="slidenum">
              <a:rPr lang="en-US" smtClean="0"/>
              <a:pPr/>
              <a:t>‹#›</a:t>
            </a:fld>
            <a:endParaRPr lang="en-US" dirty="0"/>
          </a:p>
        </p:txBody>
      </p:sp>
      <p:sp>
        <p:nvSpPr>
          <p:cNvPr id="7" name="Content Placeholder 6"/>
          <p:cNvSpPr>
            <a:spLocks noGrp="1"/>
          </p:cNvSpPr>
          <p:nvPr>
            <p:ph sz="quarter" idx="13"/>
          </p:nvPr>
        </p:nvSpPr>
        <p:spPr>
          <a:xfrm>
            <a:off x="457200" y="1610436"/>
            <a:ext cx="8229600" cy="4745913"/>
          </a:xfrm>
          <a:prstGeom prst="rect">
            <a:avLst/>
          </a:prstGeom>
        </p:spPr>
        <p:txBody>
          <a:bodyPr vert="horz" numCol="1"/>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F746FE-A7A7-B049-B317-4846C2E6CE80}" type="slidenum">
              <a:rPr lang="en-US" smtClean="0"/>
              <a:pPr/>
              <a:t>‹#›</a:t>
            </a:fld>
            <a:endParaRPr lang="en-US" dirty="0"/>
          </a:p>
        </p:txBody>
      </p:sp>
      <p:sp>
        <p:nvSpPr>
          <p:cNvPr id="6" name="Content Placeholder 5"/>
          <p:cNvSpPr>
            <a:spLocks noGrp="1"/>
          </p:cNvSpPr>
          <p:nvPr>
            <p:ph sz="quarter" idx="13"/>
          </p:nvPr>
        </p:nvSpPr>
        <p:spPr>
          <a:xfrm>
            <a:off x="457200" y="2301875"/>
            <a:ext cx="8229600" cy="4054475"/>
          </a:xfrm>
          <a:prstGeom prst="rect">
            <a:avLst/>
          </a:prstGeom>
        </p:spPr>
        <p:txBody>
          <a:bodyPr vert="horz"/>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0072" y="2286000"/>
            <a:ext cx="3355442" cy="3840163"/>
          </a:xfrm>
          <a:prstGeom prst="rect">
            <a:avLst/>
          </a:prstGeo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F746FE-A7A7-B049-B317-4846C2E6CE80}" type="slidenum">
              <a:rPr lang="en-US" smtClean="0"/>
              <a:pPr/>
              <a:t>‹#›</a:t>
            </a:fld>
            <a:endParaRPr lang="en-US" dirty="0"/>
          </a:p>
        </p:txBody>
      </p:sp>
      <p:sp>
        <p:nvSpPr>
          <p:cNvPr id="9" name="Picture Placeholder 8"/>
          <p:cNvSpPr>
            <a:spLocks noGrp="1"/>
          </p:cNvSpPr>
          <p:nvPr>
            <p:ph type="pic" sz="quarter" idx="13"/>
          </p:nvPr>
        </p:nvSpPr>
        <p:spPr>
          <a:xfrm>
            <a:off x="3657600" y="2286000"/>
            <a:ext cx="5029200" cy="3840163"/>
          </a:xfrm>
          <a:prstGeom prst="rect">
            <a:avLst/>
          </a:prstGeom>
        </p:spPr>
        <p:txBody>
          <a:bodyPr/>
          <a:lstStyle/>
          <a:p>
            <a:endParaRPr lang="en-US" dirty="0"/>
          </a:p>
        </p:txBody>
      </p:sp>
      <p:sp>
        <p:nvSpPr>
          <p:cNvPr id="10" name="Title 1"/>
          <p:cNvSpPr>
            <a:spLocks noGrp="1"/>
          </p:cNvSpPr>
          <p:nvPr>
            <p:ph type="title"/>
          </p:nvPr>
        </p:nvSpPr>
        <p:spPr>
          <a:xfrm>
            <a:off x="1815152" y="368490"/>
            <a:ext cx="7045540" cy="1014044"/>
          </a:xfrm>
          <a:prstGeom prst="rect">
            <a:avLst/>
          </a:prstGeom>
        </p:spPr>
        <p:txBody>
          <a:bodyPr/>
          <a:lstStyle>
            <a:lvl1pPr>
              <a:defRPr sz="4000">
                <a:solidFill>
                  <a:schemeClr val="bg1">
                    <a:lumMod val="95000"/>
                  </a:schemeClr>
                </a:solidFill>
              </a:defRPr>
            </a:lvl1pPr>
          </a:lstStyle>
          <a:p>
            <a:r>
              <a:rPr lang="en-US" dirty="0"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0200" y="4727575"/>
            <a:ext cx="8356600" cy="566738"/>
          </a:xfrm>
          <a:prstGeom prst="rect">
            <a:avLst/>
          </a:prstGeom>
        </p:spPr>
        <p:txBody>
          <a:bodyPr anchor="b"/>
          <a:lstStyle>
            <a:lvl1pPr algn="l">
              <a:defRPr sz="2800" b="0">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330200" y="2243667"/>
            <a:ext cx="8356600" cy="248390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330200" y="5367338"/>
            <a:ext cx="8356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F746FE-A7A7-B049-B317-4846C2E6CE80}" type="slidenum">
              <a:rPr lang="en-US" smtClean="0"/>
              <a:pPr/>
              <a:t>‹#›</a:t>
            </a:fld>
            <a:endParaRPr lang="en-US" dirty="0"/>
          </a:p>
        </p:txBody>
      </p:sp>
      <p:sp>
        <p:nvSpPr>
          <p:cNvPr id="9" name="Title 1"/>
          <p:cNvSpPr txBox="1">
            <a:spLocks/>
          </p:cNvSpPr>
          <p:nvPr userDrawn="1"/>
        </p:nvSpPr>
        <p:spPr>
          <a:xfrm>
            <a:off x="1815152" y="368490"/>
            <a:ext cx="7045540" cy="1014044"/>
          </a:xfrm>
          <a:prstGeom prst="rect">
            <a:avLst/>
          </a:prstGeom>
        </p:spPr>
        <p:txBody>
          <a:bodyPr/>
          <a:lstStyle>
            <a:lvl1pPr>
              <a:defRPr sz="4000">
                <a:solidFill>
                  <a:schemeClr val="bg1">
                    <a:lumMod val="95000"/>
                  </a:schemeClr>
                </a:solidFill>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bg1">
                    <a:lumMod val="95000"/>
                  </a:schemeClr>
                </a:solidFill>
                <a:effectLst/>
                <a:uLnTx/>
                <a:uFillTx/>
                <a:latin typeface="Calibri" pitchFamily="34" charset="0"/>
                <a:ea typeface="+mj-ea"/>
                <a:cs typeface="+mj-cs"/>
              </a:rPr>
              <a:t>Click to edit Master title style</a:t>
            </a:r>
            <a:endParaRPr kumimoji="0" lang="en-US" sz="4000" b="0" i="0" u="none" strike="noStrike" kern="1200" cap="none" spc="0" normalizeH="0" baseline="0" noProof="0" dirty="0">
              <a:ln>
                <a:noFill/>
              </a:ln>
              <a:solidFill>
                <a:schemeClr val="bg1">
                  <a:lumMod val="95000"/>
                </a:schemeClr>
              </a:solidFill>
              <a:effectLst/>
              <a:uLnTx/>
              <a:uFillTx/>
              <a:latin typeface="Calibri" pitchFamily="34" charset="0"/>
              <a:ea typeface="+mj-ea"/>
              <a:cs typeface="+mj-cs"/>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3.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0933" y="274638"/>
            <a:ext cx="8652934" cy="11430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7" name="Text Placeholder 6"/>
          <p:cNvSpPr>
            <a:spLocks noGrp="1"/>
          </p:cNvSpPr>
          <p:nvPr>
            <p:ph type="body" idx="1"/>
          </p:nvPr>
        </p:nvSpPr>
        <p:spPr>
          <a:xfrm>
            <a:off x="457200" y="1600200"/>
            <a:ext cx="8229600" cy="4525963"/>
          </a:xfrm>
          <a:custGeom>
            <a:avLst/>
            <a:gdLst>
              <a:gd name="connsiteX0" fmla="*/ 0 w 8229600"/>
              <a:gd name="connsiteY0" fmla="*/ 0 h 4525963"/>
              <a:gd name="connsiteX1" fmla="*/ 8229600 w 8229600"/>
              <a:gd name="connsiteY1" fmla="*/ 0 h 4525963"/>
              <a:gd name="connsiteX2" fmla="*/ 8229600 w 8229600"/>
              <a:gd name="connsiteY2" fmla="*/ 4525963 h 4525963"/>
              <a:gd name="connsiteX3" fmla="*/ 0 w 8229600"/>
              <a:gd name="connsiteY3" fmla="*/ 4525963 h 4525963"/>
              <a:gd name="connsiteX4" fmla="*/ 0 w 8229600"/>
              <a:gd name="connsiteY4" fmla="*/ 0 h 45259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29600" h="4525963">
                <a:moveTo>
                  <a:pt x="0" y="0"/>
                </a:moveTo>
                <a:lnTo>
                  <a:pt x="8229600" y="0"/>
                </a:lnTo>
                <a:lnTo>
                  <a:pt x="8229600" y="4525963"/>
                </a:lnTo>
                <a:lnTo>
                  <a:pt x="0" y="4525963"/>
                </a:lnTo>
                <a:lnTo>
                  <a:pt x="0" y="0"/>
                </a:lnTo>
                <a:close/>
              </a:path>
            </a:pathLst>
          </a:custGeom>
        </p:spPr>
        <p:txBody>
          <a:bodyPr vert="horz" lIns="91440" tIns="45720" rIns="91440" bIns="45720" rtlCol="0">
            <a:normAutofit/>
          </a:bodyPr>
          <a:lstStyle/>
          <a:p>
            <a:pPr lvl="0"/>
            <a:r>
              <a:rPr lang="en-US" dirty="0" smtClean="0"/>
              <a:t>Click to edit Master text styles</a:t>
            </a:r>
          </a:p>
        </p:txBody>
      </p:sp>
    </p:spTree>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hf hdr="0" ftr="0" dt="0"/>
  <p:txStyles>
    <p:titleStyle>
      <a:lvl1pPr algn="ctr" defTabSz="457200" rtl="0" eaLnBrk="1" latinLnBrk="0" hangingPunct="1">
        <a:spcBef>
          <a:spcPct val="0"/>
        </a:spcBef>
        <a:buNone/>
        <a:defRPr sz="4000" kern="1200" cap="none" baseline="0">
          <a:solidFill>
            <a:schemeClr val="tx1"/>
          </a:solidFill>
          <a:latin typeface="Calibri" pitchFamily="34" charset="0"/>
          <a:ea typeface="+mj-ea"/>
          <a:cs typeface="+mj-cs"/>
        </a:defRPr>
      </a:lvl1pPr>
    </p:titleStyle>
    <p:bodyStyle>
      <a:lvl1pPr marL="342900" indent="-342900" algn="l" defTabSz="457200" rtl="0" eaLnBrk="1" latinLnBrk="0" hangingPunct="1">
        <a:spcBef>
          <a:spcPct val="20000"/>
        </a:spcBef>
        <a:buFont typeface="Arial"/>
        <a:buNone/>
        <a:defRPr sz="3200" kern="1200">
          <a:solidFill>
            <a:schemeClr val="tx1"/>
          </a:solidFill>
          <a:latin typeface="Calibri" pitchFamily="34" charset="0"/>
          <a:ea typeface="+mn-ea"/>
          <a:cs typeface="+mn-cs"/>
        </a:defRPr>
      </a:lvl1pPr>
      <a:lvl2pPr marL="742950" indent="-285750" algn="l" defTabSz="457200" rtl="0" eaLnBrk="1" latinLnBrk="0" hangingPunct="1">
        <a:spcBef>
          <a:spcPct val="20000"/>
        </a:spcBef>
        <a:buFont typeface="Arial"/>
        <a:buNone/>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None/>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4"/>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F746FE-A7A7-B049-B317-4846C2E6CE80}" type="slidenum">
              <a:rPr lang="en-US" smtClean="0"/>
              <a:pPr/>
              <a:t>‹#›</a:t>
            </a:fld>
            <a:endParaRPr lang="en-US" dirty="0"/>
          </a:p>
        </p:txBody>
      </p:sp>
      <p:sp>
        <p:nvSpPr>
          <p:cNvPr id="8" name="Title 1"/>
          <p:cNvSpPr txBox="1">
            <a:spLocks/>
          </p:cNvSpPr>
          <p:nvPr userDrawn="1"/>
        </p:nvSpPr>
        <p:spPr>
          <a:xfrm>
            <a:off x="1815152" y="183508"/>
            <a:ext cx="7045540" cy="1014044"/>
          </a:xfrm>
          <a:prstGeom prst="rect">
            <a:avLst/>
          </a:prstGeom>
        </p:spPr>
        <p:txBody>
          <a:bodyPr/>
          <a:lstStyle>
            <a:lvl1pPr>
              <a:defRPr sz="4000">
                <a:solidFill>
                  <a:schemeClr val="bg1">
                    <a:lumMod val="95000"/>
                  </a:schemeClr>
                </a:solidFill>
              </a:defRPr>
            </a:lvl1pPr>
          </a:lstStyle>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a:noFill/>
              </a:ln>
              <a:solidFill>
                <a:schemeClr val="bg1">
                  <a:lumMod val="95000"/>
                </a:schemeClr>
              </a:solidFill>
              <a:effectLst/>
              <a:uLnTx/>
              <a:uFillTx/>
              <a:latin typeface="Calibri" pitchFamily="34" charset="0"/>
              <a:ea typeface="+mj-ea"/>
              <a:cs typeface="+mj-cs"/>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6" r:id="rId3"/>
    <p:sldLayoutId id="2147483667" r:id="rId4"/>
    <p:sldLayoutId id="2147483668" r:id="rId5"/>
    <p:sldLayoutId id="2147483669" r:id="rId6"/>
    <p:sldLayoutId id="2147483670" r:id="rId7"/>
    <p:sldLayoutId id="2147483671" r:id="rId8"/>
    <p:sldLayoutId id="2147483673" r:id="rId9"/>
    <p:sldLayoutId id="2147483677" r:id="rId10"/>
    <p:sldLayoutId id="2147483676" r:id="rId11"/>
    <p:sldLayoutId id="2147483678" r:id="rId12"/>
  </p:sldLayoutIdLst>
  <p:timing>
    <p:tnLst>
      <p:par>
        <p:cTn id="1" dur="indefinite" restart="never" nodeType="tmRoot"/>
      </p:par>
    </p:tnLst>
  </p:timing>
  <p:hf hdr="0" ftr="0" dt="0"/>
  <p:txStyles>
    <p:titleStyle>
      <a:lvl1pPr algn="ctr" defTabSz="457200" rtl="0" eaLnBrk="1" latinLnBrk="0" hangingPunct="1">
        <a:spcBef>
          <a:spcPct val="0"/>
        </a:spcBef>
        <a:buNone/>
        <a:defRPr sz="3600" kern="1200" cap="none" baseline="0">
          <a:solidFill>
            <a:srgbClr val="354769"/>
          </a:solidFill>
          <a:latin typeface="Calibri"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a:blip r:embed="rId13">
            <a:extLst>
              <a:ext uri="{28A0092B-C50C-407E-A947-70E740481C1C}">
                <a14:useLocalDpi xmlns="" xmlns:a14="http://schemas.microsoft.com/office/drawing/2010/main" val="0"/>
              </a:ext>
            </a:extLst>
          </a:blip>
          <a:stretch>
            <a:fillRect/>
          </a:stretch>
        </p:blipFill>
        <p:spPr>
          <a:xfrm>
            <a:off x="0" y="0"/>
            <a:ext cx="9144000" cy="6857999"/>
          </a:xfrm>
          <a:prstGeom prst="rect">
            <a:avLst/>
          </a:prstGeom>
        </p:spPr>
      </p:pic>
      <p:sp>
        <p:nvSpPr>
          <p:cNvPr id="2" name="Title Placeholder 1"/>
          <p:cNvSpPr>
            <a:spLocks noGrp="1"/>
          </p:cNvSpPr>
          <p:nvPr>
            <p:ph type="title"/>
          </p:nvPr>
        </p:nvSpPr>
        <p:spPr>
          <a:xfrm>
            <a:off x="533400" y="228600"/>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344143523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iming>
    <p:tnLst>
      <p:par>
        <p:cTn id="1" dur="indefinite" restart="never" nodeType="tmRoot"/>
      </p:par>
    </p:tnLst>
  </p:timing>
  <p:txStyles>
    <p:titleStyle>
      <a:lvl1pPr algn="l" defTabSz="914400" rtl="0" eaLnBrk="1" latinLnBrk="0" hangingPunct="1">
        <a:spcBef>
          <a:spcPct val="0"/>
        </a:spcBef>
        <a:buNone/>
        <a:defRPr sz="4400" kern="1200">
          <a:solidFill>
            <a:srgbClr val="0E5DA7"/>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E5DA7"/>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rgbClr val="0E5DA7"/>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0E5DA7"/>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0E5DA7"/>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0E5DA7"/>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2.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3.xml"/><Relationship Id="rId1" Type="http://schemas.openxmlformats.org/officeDocument/2006/relationships/slideLayout" Target="../slideLayouts/slideLayout1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5.xml"/><Relationship Id="rId1" Type="http://schemas.openxmlformats.org/officeDocument/2006/relationships/slideLayout" Target="../slideLayouts/slideLayout1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www.engage.csba.org/" TargetMode="External"/><Relationship Id="rId7" Type="http://schemas.openxmlformats.org/officeDocument/2006/relationships/hyperlink" Target="http://www.cde.ca.gov/be/pn/pn/lcffsessions.asp" TargetMode="External"/><Relationship Id="rId2" Type="http://schemas.openxmlformats.org/officeDocument/2006/relationships/hyperlink" Target="http://www.csba.org/LCFF" TargetMode="External"/><Relationship Id="rId1" Type="http://schemas.openxmlformats.org/officeDocument/2006/relationships/slideLayout" Target="../slideLayouts/slideLayout3.xml"/><Relationship Id="rId6" Type="http://schemas.openxmlformats.org/officeDocument/2006/relationships/hyperlink" Target="http://www.lao.ca.gov/" TargetMode="External"/><Relationship Id="rId5" Type="http://schemas.openxmlformats.org/officeDocument/2006/relationships/hyperlink" Target="http://www.dof.ca.gov/reports_and_periodicals/district_estimate/view.php" TargetMode="External"/><Relationship Id="rId4" Type="http://schemas.openxmlformats.org/officeDocument/2006/relationships/hyperlink" Target="http://www.cde.ca.gov/fg/aa/lc/"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818866"/>
            <a:ext cx="9144000" cy="1807308"/>
          </a:xfrm>
        </p:spPr>
        <p:txBody>
          <a:bodyPr/>
          <a:lstStyle/>
          <a:p>
            <a:r>
              <a:rPr lang="en-US" sz="4000" b="1" dirty="0" smtClean="0"/>
              <a:t>Local Control Funding Formula </a:t>
            </a:r>
            <a:r>
              <a:rPr lang="en-US" sz="3200" b="1" dirty="0" smtClean="0"/>
              <a:t/>
            </a:r>
            <a:br>
              <a:rPr lang="en-US" sz="3200" b="1" dirty="0" smtClean="0"/>
            </a:br>
            <a:r>
              <a:rPr lang="en-US" sz="3200" i="1" dirty="0" smtClean="0"/>
              <a:t>What Governing Board Members Need to Know Now</a:t>
            </a:r>
            <a:endParaRPr lang="en-US" sz="3200" i="1" dirty="0"/>
          </a:p>
        </p:txBody>
      </p:sp>
      <p:sp>
        <p:nvSpPr>
          <p:cNvPr id="16389" name="Rectangle 3"/>
          <p:cNvSpPr>
            <a:spLocks noGrp="1" noChangeArrowheads="1"/>
          </p:cNvSpPr>
          <p:nvPr>
            <p:ph type="subTitle" idx="1"/>
          </p:nvPr>
        </p:nvSpPr>
        <p:spPr>
          <a:xfrm>
            <a:off x="397932" y="3503221"/>
            <a:ext cx="8373533" cy="3200571"/>
          </a:xfrm>
          <a:prstGeom prst="rect">
            <a:avLst/>
          </a:prstGeom>
        </p:spPr>
        <p:txBody>
          <a:bodyPr>
            <a:normAutofit/>
          </a:bodyPr>
          <a:lstStyle/>
          <a:p>
            <a:pPr marL="0" indent="0" algn="ctr" eaLnBrk="1" hangingPunct="1">
              <a:buFont typeface="Arial" pitchFamily="34" charset="0"/>
              <a:buNone/>
            </a:pPr>
            <a:r>
              <a:rPr lang="en-US" sz="2400" b="1" dirty="0" smtClean="0">
                <a:solidFill>
                  <a:schemeClr val="accent6"/>
                </a:solidFill>
              </a:rPr>
              <a:t>A webinar for California School Boards Association members</a:t>
            </a:r>
          </a:p>
          <a:p>
            <a:pPr marL="0" indent="0" algn="ctr" eaLnBrk="1" hangingPunct="1">
              <a:buFont typeface="Arial" pitchFamily="34" charset="0"/>
              <a:buNone/>
            </a:pPr>
            <a:r>
              <a:rPr lang="en-US" sz="2400" b="1" dirty="0" smtClean="0">
                <a:solidFill>
                  <a:schemeClr val="accent6"/>
                </a:solidFill>
              </a:rPr>
              <a:t>Friday, August 2, 2013</a:t>
            </a:r>
          </a:p>
          <a:p>
            <a:pPr marL="0" indent="0" algn="ctr" eaLnBrk="1" hangingPunct="1">
              <a:buFont typeface="Arial" pitchFamily="34" charset="0"/>
              <a:buNone/>
            </a:pPr>
            <a:endParaRPr lang="en-US" sz="2400" b="1" dirty="0" smtClean="0">
              <a:solidFill>
                <a:schemeClr val="accent6"/>
              </a:solidFill>
            </a:endParaRPr>
          </a:p>
          <a:p>
            <a:pPr marL="0" indent="0" algn="ctr" eaLnBrk="1" hangingPunct="1">
              <a:buFont typeface="Arial" pitchFamily="34" charset="0"/>
              <a:buNone/>
            </a:pPr>
            <a:r>
              <a:rPr lang="en-US" sz="2400" dirty="0" smtClean="0">
                <a:solidFill>
                  <a:schemeClr val="accent6"/>
                </a:solidFill>
              </a:rPr>
              <a:t>Andrea Ball, Legislative Advocate, CSBA</a:t>
            </a:r>
            <a:endParaRPr lang="en-US" sz="2400" dirty="0">
              <a:solidFill>
                <a:schemeClr val="accent6"/>
              </a:solidFill>
            </a:endParaRPr>
          </a:p>
          <a:p>
            <a:pPr marL="0" indent="0" algn="ctr" eaLnBrk="1" hangingPunct="1">
              <a:buFont typeface="Arial" pitchFamily="34" charset="0"/>
              <a:buNone/>
            </a:pPr>
            <a:r>
              <a:rPr lang="en-US" sz="2400" dirty="0" smtClean="0">
                <a:solidFill>
                  <a:schemeClr val="accent6"/>
                </a:solidFill>
              </a:rPr>
              <a:t>Teri Burns, Senior Director, Policy &amp; Programs, CSBA</a:t>
            </a:r>
          </a:p>
          <a:p>
            <a:pPr marL="0" indent="0" algn="ctr" eaLnBrk="1" hangingPunct="1">
              <a:buFont typeface="Arial" pitchFamily="34" charset="0"/>
              <a:buNone/>
            </a:pPr>
            <a:r>
              <a:rPr lang="en-US" sz="2400" dirty="0" smtClean="0">
                <a:solidFill>
                  <a:schemeClr val="accent6"/>
                </a:solidFill>
              </a:rPr>
              <a:t>Merrill Vargo, Executive Director, Pivot Learning Partners</a:t>
            </a:r>
          </a:p>
        </p:txBody>
      </p:sp>
      <p:sp>
        <p:nvSpPr>
          <p:cNvPr id="16391" name="Rectangle 2"/>
          <p:cNvSpPr>
            <a:spLocks noChangeArrowheads="1"/>
          </p:cNvSpPr>
          <p:nvPr/>
        </p:nvSpPr>
        <p:spPr bwMode="auto">
          <a:xfrm>
            <a:off x="397932" y="3301830"/>
            <a:ext cx="8382000" cy="838200"/>
          </a:xfrm>
          <a:prstGeom prst="rect">
            <a:avLst/>
          </a:prstGeom>
          <a:noFill/>
          <a:ln w="9525">
            <a:noFill/>
            <a:miter lim="800000"/>
            <a:headEnd/>
            <a:tailEnd/>
          </a:ln>
        </p:spPr>
        <p:txBody>
          <a:bodyPr/>
          <a:lstStyle/>
          <a:p>
            <a:pPr algn="ctr"/>
            <a:endParaRPr lang="en-US" sz="4800" dirty="0">
              <a:solidFill>
                <a:srgbClr val="4D4D4D"/>
              </a:solidFill>
              <a:latin typeface="Calibri" pitchFamily="34" charset="0"/>
            </a:endParaRPr>
          </a:p>
        </p:txBody>
      </p:sp>
    </p:spTree>
    <p:extLst>
      <p:ext uri="{BB962C8B-B14F-4D97-AF65-F5344CB8AC3E}">
        <p14:creationId xmlns="" xmlns:p14="http://schemas.microsoft.com/office/powerpoint/2010/main" val="5088597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UcPeriod" startAt="2"/>
            </a:pPr>
            <a:r>
              <a:rPr lang="en-US" sz="2800" dirty="0" smtClean="0"/>
              <a:t>Second part of formula based on category of pupil served:</a:t>
            </a:r>
          </a:p>
          <a:p>
            <a:pPr lvl="1">
              <a:buSzPct val="80000"/>
              <a:buFont typeface="Arial" pitchFamily="34" charset="0"/>
              <a:buChar char="•"/>
            </a:pPr>
            <a:r>
              <a:rPr lang="en-US" sz="2400" dirty="0" smtClean="0"/>
              <a:t>Under authority of juvenile justice system; probation-referred; on probation; mandatorily expelled.</a:t>
            </a:r>
          </a:p>
          <a:p>
            <a:pPr lvl="1">
              <a:buSzPct val="80000"/>
              <a:buFont typeface="Arial" pitchFamily="34" charset="0"/>
              <a:buChar char="•"/>
            </a:pPr>
            <a:r>
              <a:rPr lang="en-US" sz="2400" dirty="0" smtClean="0"/>
              <a:t>Supplemental grant: 35% of base</a:t>
            </a:r>
          </a:p>
          <a:p>
            <a:pPr lvl="1">
              <a:buSzPct val="80000"/>
              <a:buFont typeface="Arial" pitchFamily="34" charset="0"/>
              <a:buChar char="•"/>
            </a:pPr>
            <a:r>
              <a:rPr lang="en-US" sz="2400" dirty="0" smtClean="0"/>
              <a:t>Concentration grant:  35% of base for targeted students exceeding 50% of enrollment.</a:t>
            </a:r>
            <a:endParaRPr lang="en-US" sz="2400" dirty="0"/>
          </a:p>
          <a:p>
            <a:pPr marL="0" indent="0">
              <a:buNone/>
            </a:pPr>
            <a:endParaRPr lang="en-US" sz="28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10</a:t>
            </a:fld>
            <a:endParaRPr lang="en-US" dirty="0"/>
          </a:p>
        </p:txBody>
      </p:sp>
      <p:sp>
        <p:nvSpPr>
          <p:cNvPr id="4" name="Title 3"/>
          <p:cNvSpPr>
            <a:spLocks noGrp="1"/>
          </p:cNvSpPr>
          <p:nvPr>
            <p:ph type="title"/>
          </p:nvPr>
        </p:nvSpPr>
        <p:spPr/>
        <p:txBody>
          <a:bodyPr/>
          <a:lstStyle/>
          <a:p>
            <a:r>
              <a:rPr lang="en-US" dirty="0" smtClean="0"/>
              <a:t>County Office formula (cont.)</a:t>
            </a:r>
            <a:endParaRPr lang="en-US" dirty="0"/>
          </a:p>
        </p:txBody>
      </p:sp>
    </p:spTree>
    <p:extLst>
      <p:ext uri="{BB962C8B-B14F-4D97-AF65-F5344CB8AC3E}">
        <p14:creationId xmlns="" xmlns:p14="http://schemas.microsoft.com/office/powerpoint/2010/main" val="34741132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37F746FE-A7A7-B049-B317-4846C2E6CE80}" type="slidenum">
              <a:rPr lang="en-US" smtClean="0"/>
              <a:pPr/>
              <a:t>11</a:t>
            </a:fld>
            <a:endParaRPr lang="en-US" dirty="0"/>
          </a:p>
        </p:txBody>
      </p:sp>
      <p:sp>
        <p:nvSpPr>
          <p:cNvPr id="4" name="Title 3"/>
          <p:cNvSpPr>
            <a:spLocks noGrp="1"/>
          </p:cNvSpPr>
          <p:nvPr>
            <p:ph type="title"/>
          </p:nvPr>
        </p:nvSpPr>
        <p:spPr>
          <a:xfrm>
            <a:off x="1815152" y="297240"/>
            <a:ext cx="7045540" cy="1014044"/>
          </a:xfrm>
        </p:spPr>
        <p:txBody>
          <a:bodyPr/>
          <a:lstStyle/>
          <a:p>
            <a:r>
              <a:rPr lang="en-US" sz="3200" dirty="0" smtClean="0"/>
              <a:t>District Supplemental </a:t>
            </a:r>
            <a:br>
              <a:rPr lang="en-US" sz="3200" dirty="0" smtClean="0"/>
            </a:br>
            <a:r>
              <a:rPr lang="en-US" sz="3200" dirty="0" smtClean="0"/>
              <a:t>and Concentration  Funds </a:t>
            </a:r>
            <a:endParaRPr lang="en-US" dirty="0"/>
          </a:p>
        </p:txBody>
      </p:sp>
      <p:sp>
        <p:nvSpPr>
          <p:cNvPr id="5" name="Content Placeholder 4"/>
          <p:cNvSpPr>
            <a:spLocks noGrp="1"/>
          </p:cNvSpPr>
          <p:nvPr>
            <p:ph idx="1"/>
          </p:nvPr>
        </p:nvSpPr>
        <p:spPr/>
        <p:txBody>
          <a:bodyPr/>
          <a:lstStyle/>
          <a:p>
            <a:r>
              <a:rPr lang="en-US" sz="2800" b="1" dirty="0"/>
              <a:t>Supplemental funds </a:t>
            </a:r>
            <a:r>
              <a:rPr lang="en-US" sz="2800" b="1" dirty="0" smtClean="0"/>
              <a:t>of 20% of the base grant as adjusted for K-3 and 9-12. </a:t>
            </a:r>
          </a:p>
          <a:p>
            <a:pPr lvl="1">
              <a:buSzPct val="80000"/>
              <a:buFont typeface="Courier New" pitchFamily="49" charset="0"/>
              <a:buChar char="o"/>
            </a:pPr>
            <a:r>
              <a:rPr lang="en-US" sz="2400" dirty="0" smtClean="0"/>
              <a:t>Based </a:t>
            </a:r>
            <a:r>
              <a:rPr lang="en-US" sz="2400" dirty="0"/>
              <a:t>on unduplicated counts of </a:t>
            </a:r>
            <a:r>
              <a:rPr lang="en-US" sz="2400" dirty="0" smtClean="0"/>
              <a:t>pupils </a:t>
            </a:r>
            <a:r>
              <a:rPr lang="en-US" sz="2400" dirty="0"/>
              <a:t>in </a:t>
            </a:r>
            <a:r>
              <a:rPr lang="en-US" sz="2400" dirty="0" smtClean="0"/>
              <a:t>three specified subgroups </a:t>
            </a:r>
          </a:p>
          <a:p>
            <a:r>
              <a:rPr lang="en-US" sz="2800" b="1" dirty="0" smtClean="0"/>
              <a:t>Concentration funds</a:t>
            </a:r>
          </a:p>
          <a:p>
            <a:pPr lvl="1">
              <a:buSzPct val="80000"/>
              <a:buFont typeface="Courier New" pitchFamily="49" charset="0"/>
              <a:buChar char="o"/>
            </a:pPr>
            <a:r>
              <a:rPr lang="en-US" sz="2400" dirty="0"/>
              <a:t>D</a:t>
            </a:r>
            <a:r>
              <a:rPr lang="en-US" sz="2400" dirty="0" smtClean="0"/>
              <a:t>istricts with enrollment over 55% of students in the three specified subgroups</a:t>
            </a:r>
          </a:p>
          <a:p>
            <a:pPr lvl="1">
              <a:buSzPct val="80000"/>
              <a:buFont typeface="Courier New" pitchFamily="49" charset="0"/>
              <a:buChar char="o"/>
            </a:pPr>
            <a:r>
              <a:rPr lang="en-US" sz="2400" dirty="0" smtClean="0"/>
              <a:t>50% of the base grant, generated based on unduplicated counts of students </a:t>
            </a:r>
            <a:r>
              <a:rPr lang="en-US" sz="2400" i="1" dirty="0" smtClean="0"/>
              <a:t>above 55% of district enrollment</a:t>
            </a:r>
          </a:p>
        </p:txBody>
      </p:sp>
    </p:spTree>
    <p:extLst>
      <p:ext uri="{BB962C8B-B14F-4D97-AF65-F5344CB8AC3E}">
        <p14:creationId xmlns="" xmlns:p14="http://schemas.microsoft.com/office/powerpoint/2010/main" val="3421490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03561"/>
            <a:ext cx="8229600" cy="4515727"/>
          </a:xfrm>
        </p:spPr>
        <p:txBody>
          <a:bodyPr/>
          <a:lstStyle/>
          <a:p>
            <a:pPr>
              <a:buFont typeface="Arial" pitchFamily="34" charset="0"/>
              <a:buChar char="•"/>
            </a:pPr>
            <a:r>
              <a:rPr lang="en-US" sz="2600" dirty="0" smtClean="0"/>
              <a:t>Student subgroups </a:t>
            </a:r>
          </a:p>
          <a:p>
            <a:pPr>
              <a:buFont typeface="Arial" pitchFamily="34" charset="0"/>
              <a:buChar char="•"/>
            </a:pPr>
            <a:r>
              <a:rPr lang="en-US" sz="2600" dirty="0" smtClean="0"/>
              <a:t>30 or more minimum</a:t>
            </a:r>
          </a:p>
          <a:p>
            <a:pPr lvl="1">
              <a:buSzPct val="80000"/>
              <a:buFont typeface="Courier New" pitchFamily="49" charset="0"/>
              <a:buChar char="o"/>
            </a:pPr>
            <a:r>
              <a:rPr lang="en-US" sz="2600" dirty="0" smtClean="0"/>
              <a:t>English learners</a:t>
            </a:r>
          </a:p>
          <a:p>
            <a:pPr lvl="1">
              <a:buSzPct val="80000"/>
              <a:buFont typeface="Courier New" pitchFamily="49" charset="0"/>
              <a:buChar char="o"/>
            </a:pPr>
            <a:r>
              <a:rPr lang="en-US" sz="2600" dirty="0" smtClean="0"/>
              <a:t>Low income defined as eligible for free or reduced price meals (F/RPM)</a:t>
            </a:r>
          </a:p>
          <a:p>
            <a:pPr>
              <a:buSzPct val="80000"/>
              <a:buFont typeface="Arial" pitchFamily="34" charset="0"/>
              <a:buChar char="•"/>
            </a:pPr>
            <a:r>
              <a:rPr lang="en-US" sz="2600" dirty="0" smtClean="0"/>
              <a:t>Students in foster care (new subgroup</a:t>
            </a:r>
            <a:r>
              <a:rPr lang="en-US" sz="2600" dirty="0"/>
              <a:t> </a:t>
            </a:r>
            <a:r>
              <a:rPr lang="en-US" sz="2600" dirty="0" smtClean="0"/>
              <a:t>&amp; 15 minimum)</a:t>
            </a:r>
            <a:endParaRPr lang="en-US" sz="2600" dirty="0"/>
          </a:p>
          <a:p>
            <a:pPr>
              <a:buFont typeface="Arial" pitchFamily="34" charset="0"/>
              <a:buChar char="•"/>
            </a:pPr>
            <a:r>
              <a:rPr lang="en-US" sz="2600" dirty="0" smtClean="0"/>
              <a:t>Counts based on three-year rolling averages</a:t>
            </a:r>
          </a:p>
          <a:p>
            <a:pPr>
              <a:buFont typeface="Arial" pitchFamily="34" charset="0"/>
              <a:buChar char="•"/>
            </a:pPr>
            <a:r>
              <a:rPr lang="en-US" sz="2600" dirty="0" smtClean="0"/>
              <a:t>Districts report via California Longitudinal Pupil Achievement Data System (CALPADS)</a:t>
            </a:r>
          </a:p>
          <a:p>
            <a:pPr>
              <a:buFont typeface="Arial" pitchFamily="34" charset="0"/>
              <a:buChar char="•"/>
            </a:pPr>
            <a:r>
              <a:rPr lang="en-US" sz="2600" dirty="0"/>
              <a:t>D</a:t>
            </a:r>
            <a:r>
              <a:rPr lang="en-US" sz="2600" dirty="0" smtClean="0"/>
              <a:t>ata verified by COEs and reports included in district audits  </a:t>
            </a:r>
          </a:p>
        </p:txBody>
      </p:sp>
      <p:sp>
        <p:nvSpPr>
          <p:cNvPr id="3" name="Slide Number Placeholder 2"/>
          <p:cNvSpPr>
            <a:spLocks noGrp="1"/>
          </p:cNvSpPr>
          <p:nvPr>
            <p:ph type="sldNum" sz="quarter" idx="12"/>
          </p:nvPr>
        </p:nvSpPr>
        <p:spPr/>
        <p:txBody>
          <a:bodyPr/>
          <a:lstStyle/>
          <a:p>
            <a:fld id="{37F746FE-A7A7-B049-B317-4846C2E6CE80}" type="slidenum">
              <a:rPr lang="en-US" smtClean="0"/>
              <a:pPr/>
              <a:t>12</a:t>
            </a:fld>
            <a:endParaRPr lang="en-US" dirty="0"/>
          </a:p>
        </p:txBody>
      </p:sp>
      <p:sp>
        <p:nvSpPr>
          <p:cNvPr id="4" name="Title 3"/>
          <p:cNvSpPr>
            <a:spLocks noGrp="1"/>
          </p:cNvSpPr>
          <p:nvPr>
            <p:ph type="title"/>
          </p:nvPr>
        </p:nvSpPr>
        <p:spPr/>
        <p:txBody>
          <a:bodyPr/>
          <a:lstStyle/>
          <a:p>
            <a:r>
              <a:rPr lang="en-US" sz="3200" dirty="0" smtClean="0"/>
              <a:t>Local Control Funding Formula </a:t>
            </a:r>
            <a:br>
              <a:rPr lang="en-US" sz="3200" dirty="0" smtClean="0"/>
            </a:br>
            <a:r>
              <a:rPr lang="en-US" sz="3200" dirty="0" smtClean="0"/>
              <a:t>&amp; Student Counts</a:t>
            </a:r>
            <a:endParaRPr lang="en-US" sz="3200" dirty="0"/>
          </a:p>
        </p:txBody>
      </p:sp>
    </p:spTree>
    <p:extLst>
      <p:ext uri="{BB962C8B-B14F-4D97-AF65-F5344CB8AC3E}">
        <p14:creationId xmlns="" xmlns:p14="http://schemas.microsoft.com/office/powerpoint/2010/main" val="4206024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sz="2400" dirty="0"/>
              <a:t>To increase or improve services for English Learners, Low-income students (defined as eligible </a:t>
            </a:r>
            <a:r>
              <a:rPr lang="en-US" sz="2400" dirty="0" smtClean="0"/>
              <a:t>for F/RPM) </a:t>
            </a:r>
            <a:r>
              <a:rPr lang="en-US" sz="2400" dirty="0"/>
              <a:t>and students in foster care in proportion to the increase in funds apportioned on the basis of the number of unduplicated counts of these students; </a:t>
            </a:r>
          </a:p>
          <a:p>
            <a:pPr lvl="0"/>
            <a:r>
              <a:rPr lang="en-US" sz="2400" dirty="0" smtClean="0"/>
              <a:t>The </a:t>
            </a:r>
            <a:r>
              <a:rPr lang="en-US" sz="2400" dirty="0"/>
              <a:t>district may use these funds for </a:t>
            </a:r>
            <a:r>
              <a:rPr lang="en-US" sz="2400" dirty="0" err="1" smtClean="0"/>
              <a:t>schoolwide</a:t>
            </a:r>
            <a:r>
              <a:rPr lang="en-US" sz="2400" dirty="0" smtClean="0"/>
              <a:t>, </a:t>
            </a:r>
            <a:r>
              <a:rPr lang="en-US" sz="2400" dirty="0" err="1" smtClean="0"/>
              <a:t>districtwide</a:t>
            </a:r>
            <a:r>
              <a:rPr lang="en-US" sz="2400" dirty="0" smtClean="0"/>
              <a:t>, countywide </a:t>
            </a:r>
            <a:r>
              <a:rPr lang="en-US" sz="2400" dirty="0"/>
              <a:t>purposes in a manner that is no more restrictive than the restrictions provided for in Title I of </a:t>
            </a:r>
            <a:r>
              <a:rPr lang="en-US" sz="2400" dirty="0" smtClean="0"/>
              <a:t>the </a:t>
            </a:r>
            <a:r>
              <a:rPr lang="en-US" sz="2400" dirty="0"/>
              <a:t>No Child Left Behind Act of 2001.</a:t>
            </a:r>
          </a:p>
          <a:p>
            <a:pPr lvl="0"/>
            <a:r>
              <a:rPr lang="en-US" sz="2400" dirty="0"/>
              <a:t>State Board of Education to adopt regulations by January 31, 2014 to govern use of </a:t>
            </a:r>
            <a:r>
              <a:rPr lang="en-US" sz="2400" dirty="0" smtClean="0"/>
              <a:t>these funds.</a:t>
            </a:r>
            <a:endParaRPr lang="en-US" sz="2400" dirty="0"/>
          </a:p>
          <a:p>
            <a:endParaRPr lang="en-US" sz="28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13</a:t>
            </a:fld>
            <a:endParaRPr lang="en-US" dirty="0"/>
          </a:p>
        </p:txBody>
      </p:sp>
      <p:sp>
        <p:nvSpPr>
          <p:cNvPr id="4" name="Title 3"/>
          <p:cNvSpPr>
            <a:spLocks noGrp="1"/>
          </p:cNvSpPr>
          <p:nvPr>
            <p:ph type="title"/>
          </p:nvPr>
        </p:nvSpPr>
        <p:spPr/>
        <p:txBody>
          <a:bodyPr/>
          <a:lstStyle/>
          <a:p>
            <a:r>
              <a:rPr lang="en-US" sz="3200" dirty="0" smtClean="0"/>
              <a:t>Expenditure Details</a:t>
            </a:r>
            <a:br>
              <a:rPr lang="en-US" sz="3200" dirty="0" smtClean="0"/>
            </a:br>
            <a:r>
              <a:rPr lang="en-US" sz="3200" dirty="0" smtClean="0"/>
              <a:t>Supplemental &amp; Concentration Funds</a:t>
            </a:r>
            <a:endParaRPr lang="en-US" sz="3200" dirty="0"/>
          </a:p>
        </p:txBody>
      </p:sp>
    </p:spTree>
    <p:extLst>
      <p:ext uri="{BB962C8B-B14F-4D97-AF65-F5344CB8AC3E}">
        <p14:creationId xmlns="" xmlns:p14="http://schemas.microsoft.com/office/powerpoint/2010/main" val="3781503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80987"/>
            <a:ext cx="8229600" cy="4575363"/>
          </a:xfrm>
        </p:spPr>
        <p:txBody>
          <a:bodyPr/>
          <a:lstStyle/>
          <a:p>
            <a:pPr marL="0" indent="0">
              <a:buNone/>
            </a:pPr>
            <a:r>
              <a:rPr lang="en-US" sz="2800" dirty="0" smtClean="0"/>
              <a:t>Local education agencies (LEAs) must adopt three-year LCAPs; first one to be adopted by July 1, 2014.</a:t>
            </a:r>
          </a:p>
          <a:p>
            <a:r>
              <a:rPr lang="en-US" sz="2400" dirty="0" smtClean="0"/>
              <a:t>Plans must be aligned to LEA budget and describe:</a:t>
            </a:r>
          </a:p>
          <a:p>
            <a:pPr lvl="1">
              <a:buSzPct val="80000"/>
              <a:buFont typeface="Courier New" pitchFamily="49" charset="0"/>
              <a:buChar char="o"/>
            </a:pPr>
            <a:r>
              <a:rPr lang="en-US" sz="2000" dirty="0" smtClean="0"/>
              <a:t>Annual goals for all pupils and each subgroup to be achieved for each of the state priorities identified in statute and any additional local priorities identified by the local governing board;</a:t>
            </a:r>
          </a:p>
          <a:p>
            <a:pPr lvl="1">
              <a:buSzPct val="80000"/>
              <a:buFont typeface="Courier New" pitchFamily="49" charset="0"/>
              <a:buChar char="o"/>
            </a:pPr>
            <a:r>
              <a:rPr lang="en-US" sz="2000" dirty="0" smtClean="0"/>
              <a:t>Specific actions the LEA will take during each year to achieve those goals.</a:t>
            </a:r>
          </a:p>
          <a:p>
            <a:r>
              <a:rPr lang="en-US" sz="2400" dirty="0"/>
              <a:t>LEAs to conduct annual updates and review of progress in meeting goals</a:t>
            </a:r>
          </a:p>
          <a:p>
            <a:pPr lvl="1">
              <a:buFont typeface="Courier New"/>
              <a:buChar char="o"/>
            </a:pPr>
            <a:endParaRPr lang="en-US" sz="1600" dirty="0" smtClean="0"/>
          </a:p>
          <a:p>
            <a:pPr lvl="1">
              <a:buFont typeface="Courier New" pitchFamily="49" charset="0"/>
              <a:buChar char="o"/>
            </a:pPr>
            <a:endParaRPr lang="en-US" sz="1800" dirty="0" smtClean="0"/>
          </a:p>
          <a:p>
            <a:pPr lvl="1">
              <a:buFont typeface="Courier New" pitchFamily="49" charset="0"/>
              <a:buChar char="o"/>
            </a:pPr>
            <a:endParaRPr lang="en-US" sz="1800" dirty="0"/>
          </a:p>
        </p:txBody>
      </p:sp>
      <p:sp>
        <p:nvSpPr>
          <p:cNvPr id="3" name="Title 2"/>
          <p:cNvSpPr>
            <a:spLocks noGrp="1"/>
          </p:cNvSpPr>
          <p:nvPr>
            <p:ph type="title"/>
          </p:nvPr>
        </p:nvSpPr>
        <p:spPr>
          <a:xfrm>
            <a:off x="1738952" y="183508"/>
            <a:ext cx="7045540" cy="1014044"/>
          </a:xfrm>
          <a:prstGeom prst="rect">
            <a:avLst/>
          </a:prstGeom>
        </p:spPr>
        <p:txBody>
          <a:bodyPr/>
          <a:lstStyle/>
          <a:p>
            <a:r>
              <a:rPr lang="en-US" sz="3200" dirty="0" smtClean="0"/>
              <a:t>LCFF and Local  </a:t>
            </a:r>
            <a:br>
              <a:rPr lang="en-US" sz="3200" dirty="0" smtClean="0"/>
            </a:br>
            <a:r>
              <a:rPr lang="en-US" sz="3200" dirty="0" smtClean="0"/>
              <a:t>Control &amp; Accountability Plans (LCAPS)</a:t>
            </a:r>
            <a:endParaRPr lang="en-US" sz="3200" dirty="0"/>
          </a:p>
        </p:txBody>
      </p:sp>
      <p:sp>
        <p:nvSpPr>
          <p:cNvPr id="4" name="Slide Number Placeholder 3"/>
          <p:cNvSpPr>
            <a:spLocks noGrp="1"/>
          </p:cNvSpPr>
          <p:nvPr>
            <p:ph type="sldNum" sz="quarter" idx="12"/>
          </p:nvPr>
        </p:nvSpPr>
        <p:spPr/>
        <p:txBody>
          <a:bodyPr/>
          <a:lstStyle/>
          <a:p>
            <a:fld id="{37F746FE-A7A7-B049-B317-4846C2E6CE80}" type="slidenum">
              <a:rPr lang="en-US" smtClean="0"/>
              <a:pPr/>
              <a:t>14</a:t>
            </a:fld>
            <a:endParaRPr lang="en-US" dirty="0"/>
          </a:p>
        </p:txBody>
      </p:sp>
    </p:spTree>
    <p:extLst>
      <p:ext uri="{BB962C8B-B14F-4D97-AF65-F5344CB8AC3E}">
        <p14:creationId xmlns="" xmlns:p14="http://schemas.microsoft.com/office/powerpoint/2010/main" val="28618506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763" lvl="1" indent="0">
              <a:buNone/>
            </a:pPr>
            <a:r>
              <a:rPr lang="en-US" sz="3200" b="1" i="1" dirty="0" smtClean="0"/>
              <a:t>State Priorities</a:t>
            </a:r>
          </a:p>
          <a:p>
            <a:pPr marL="623888" lvl="1">
              <a:buFont typeface="Arial" pitchFamily="34" charset="0"/>
              <a:buChar char="•"/>
            </a:pPr>
            <a:r>
              <a:rPr lang="en-US" sz="2000" dirty="0" smtClean="0"/>
              <a:t>Degree to which: teachers are fully </a:t>
            </a:r>
            <a:r>
              <a:rPr lang="en-US" sz="2000" dirty="0"/>
              <a:t>credentialed &amp; appropriately </a:t>
            </a:r>
            <a:r>
              <a:rPr lang="en-US" sz="2000" dirty="0" smtClean="0"/>
              <a:t>assigned, students have sufficient </a:t>
            </a:r>
            <a:r>
              <a:rPr lang="en-US" sz="2000" dirty="0"/>
              <a:t>instructional </a:t>
            </a:r>
            <a:r>
              <a:rPr lang="en-US" sz="2000" dirty="0" smtClean="0"/>
              <a:t>materials, </a:t>
            </a:r>
            <a:r>
              <a:rPr lang="en-US" sz="2000" dirty="0"/>
              <a:t>and facilities </a:t>
            </a:r>
            <a:r>
              <a:rPr lang="en-US" sz="2000" dirty="0" smtClean="0"/>
              <a:t>are in </a:t>
            </a:r>
            <a:r>
              <a:rPr lang="en-US" sz="2000" dirty="0"/>
              <a:t>good </a:t>
            </a:r>
            <a:r>
              <a:rPr lang="en-US" sz="2000" dirty="0" smtClean="0"/>
              <a:t>repair (</a:t>
            </a:r>
            <a:r>
              <a:rPr lang="en-US" sz="2000" i="1" dirty="0" smtClean="0"/>
              <a:t>Williams</a:t>
            </a:r>
            <a:r>
              <a:rPr lang="en-US" sz="2000" dirty="0" smtClean="0"/>
              <a:t> priorities)</a:t>
            </a:r>
            <a:endParaRPr lang="en-US" sz="2000" dirty="0"/>
          </a:p>
          <a:p>
            <a:pPr marL="623888" lvl="1">
              <a:buFont typeface="Arial" pitchFamily="34" charset="0"/>
              <a:buChar char="•"/>
            </a:pPr>
            <a:r>
              <a:rPr lang="en-US" sz="2000" dirty="0"/>
              <a:t>Implementation of content standards (CCSS), including ELD</a:t>
            </a:r>
          </a:p>
          <a:p>
            <a:pPr marL="623888" lvl="1">
              <a:buFont typeface="Arial" pitchFamily="34" charset="0"/>
              <a:buChar char="•"/>
            </a:pPr>
            <a:r>
              <a:rPr lang="en-US" sz="2000" dirty="0"/>
              <a:t>Parental </a:t>
            </a:r>
            <a:r>
              <a:rPr lang="en-US" sz="2000" dirty="0" smtClean="0"/>
              <a:t>involvement, including efforts to seek input &amp; participation</a:t>
            </a:r>
            <a:endParaRPr lang="en-US" sz="2000" dirty="0"/>
          </a:p>
          <a:p>
            <a:pPr marL="623888" lvl="1">
              <a:buFont typeface="Arial" pitchFamily="34" charset="0"/>
              <a:buChar char="•"/>
            </a:pPr>
            <a:r>
              <a:rPr lang="en-US" sz="2000" dirty="0"/>
              <a:t>Student </a:t>
            </a:r>
            <a:r>
              <a:rPr lang="en-US" sz="2000" dirty="0" smtClean="0"/>
              <a:t>achievement measured by: state </a:t>
            </a:r>
            <a:r>
              <a:rPr lang="en-US" sz="2000" dirty="0"/>
              <a:t>assessments, API, A-G &amp; CTE, EL proficiency &amp; reclassification, AP </a:t>
            </a:r>
            <a:r>
              <a:rPr lang="en-US" sz="2000" dirty="0" smtClean="0"/>
              <a:t>exam scores of 3 or higher, </a:t>
            </a:r>
            <a:r>
              <a:rPr lang="en-US" sz="2000" dirty="0"/>
              <a:t>college readiness (Early Assessment </a:t>
            </a:r>
            <a:r>
              <a:rPr lang="en-US" sz="2000" dirty="0" smtClean="0"/>
              <a:t>Program)</a:t>
            </a:r>
            <a:endParaRPr lang="en-US" sz="2000" dirty="0"/>
          </a:p>
          <a:p>
            <a:pPr marL="623888" lvl="1">
              <a:buFont typeface="Arial" pitchFamily="34" charset="0"/>
              <a:buChar char="•"/>
            </a:pPr>
            <a:r>
              <a:rPr lang="en-US" sz="2000" dirty="0"/>
              <a:t>Student engagement: attendance, absenteeism, dropout/graduation </a:t>
            </a:r>
          </a:p>
          <a:p>
            <a:pPr marL="623888" lvl="1">
              <a:buFont typeface="Arial" pitchFamily="34" charset="0"/>
              <a:buChar char="•"/>
            </a:pPr>
            <a:r>
              <a:rPr lang="en-US" sz="2000" dirty="0"/>
              <a:t>School climate: suspension/expulsion rates, other local measures</a:t>
            </a:r>
          </a:p>
          <a:p>
            <a:pPr marL="623888" lvl="1">
              <a:buFont typeface="Arial" pitchFamily="34" charset="0"/>
              <a:buChar char="•"/>
            </a:pPr>
            <a:r>
              <a:rPr lang="en-US" sz="2000" dirty="0"/>
              <a:t>Student access to broad course of study as described in </a:t>
            </a:r>
            <a:r>
              <a:rPr lang="en-US" sz="2000" dirty="0" smtClean="0"/>
              <a:t>Ed Code</a:t>
            </a:r>
            <a:endParaRPr lang="en-US" sz="2000" dirty="0"/>
          </a:p>
          <a:p>
            <a:pPr marL="623888" lvl="1">
              <a:buFont typeface="Arial" pitchFamily="34" charset="0"/>
              <a:buChar char="•"/>
            </a:pPr>
            <a:r>
              <a:rPr lang="en-US" sz="2000" dirty="0"/>
              <a:t>Pupil outcomes in subject areas specified for grades </a:t>
            </a:r>
            <a:r>
              <a:rPr lang="en-US" sz="2000" dirty="0" smtClean="0"/>
              <a:t>1- 6 </a:t>
            </a:r>
            <a:r>
              <a:rPr lang="en-US" sz="2000" dirty="0"/>
              <a:t>and </a:t>
            </a:r>
            <a:r>
              <a:rPr lang="en-US" sz="2000" dirty="0" smtClean="0"/>
              <a:t> 7-12</a:t>
            </a:r>
            <a:endParaRPr lang="en-US" sz="20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15</a:t>
            </a:fld>
            <a:endParaRPr lang="en-US" dirty="0"/>
          </a:p>
        </p:txBody>
      </p:sp>
      <p:sp>
        <p:nvSpPr>
          <p:cNvPr id="4" name="Title 3"/>
          <p:cNvSpPr>
            <a:spLocks noGrp="1"/>
          </p:cNvSpPr>
          <p:nvPr>
            <p:ph type="title"/>
          </p:nvPr>
        </p:nvSpPr>
        <p:spPr/>
        <p:txBody>
          <a:bodyPr/>
          <a:lstStyle/>
          <a:p>
            <a:r>
              <a:rPr lang="en-US" dirty="0" smtClean="0"/>
              <a:t>LCFF Details</a:t>
            </a:r>
            <a:endParaRPr lang="en-US" dirty="0"/>
          </a:p>
        </p:txBody>
      </p:sp>
    </p:spTree>
    <p:extLst>
      <p:ext uri="{BB962C8B-B14F-4D97-AF65-F5344CB8AC3E}">
        <p14:creationId xmlns="" xmlns:p14="http://schemas.microsoft.com/office/powerpoint/2010/main" val="3124094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763" lvl="1" indent="0">
              <a:buNone/>
            </a:pPr>
            <a:r>
              <a:rPr lang="en-US" sz="3200" b="1" i="1" dirty="0" smtClean="0"/>
              <a:t>Governing Boards </a:t>
            </a:r>
          </a:p>
          <a:p>
            <a:pPr lvl="1">
              <a:buFont typeface="Arial" pitchFamily="34" charset="0"/>
              <a:buChar char="•"/>
            </a:pPr>
            <a:r>
              <a:rPr lang="en-US" dirty="0" smtClean="0"/>
              <a:t>Consult with teachers, principals, administrators, other school personnel, parents and pupils in developing LCAP.</a:t>
            </a:r>
          </a:p>
          <a:p>
            <a:pPr lvl="1">
              <a:buFont typeface="Arial" pitchFamily="34" charset="0"/>
              <a:buChar char="•"/>
            </a:pPr>
            <a:r>
              <a:rPr lang="en-US" dirty="0" smtClean="0"/>
              <a:t>Establish Parent Advisory Committee to provide advice to board and superintendent on LCAP requirements;</a:t>
            </a:r>
          </a:p>
          <a:p>
            <a:pPr lvl="1">
              <a:buFont typeface="Arial" pitchFamily="34" charset="0"/>
              <a:buChar char="•"/>
            </a:pPr>
            <a:r>
              <a:rPr lang="en-US" dirty="0" smtClean="0"/>
              <a:t>Establish </a:t>
            </a:r>
            <a:r>
              <a:rPr lang="en-US" dirty="0"/>
              <a:t>an English </a:t>
            </a:r>
            <a:r>
              <a:rPr lang="en-US" dirty="0" smtClean="0"/>
              <a:t>Learner Parent Advisory </a:t>
            </a:r>
            <a:r>
              <a:rPr lang="en-US" dirty="0"/>
              <a:t>Committee </a:t>
            </a:r>
            <a:r>
              <a:rPr lang="en-US" dirty="0" smtClean="0"/>
              <a:t>if district English learner enrollment is at least 15% and 50 pupils.</a:t>
            </a:r>
          </a:p>
          <a:p>
            <a:pPr marL="457200" lvl="1" indent="0">
              <a:buNone/>
            </a:pPr>
            <a:endParaRPr lang="en-US"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16</a:t>
            </a:fld>
            <a:endParaRPr lang="en-US" dirty="0"/>
          </a:p>
        </p:txBody>
      </p:sp>
      <p:sp>
        <p:nvSpPr>
          <p:cNvPr id="4" name="Title 3"/>
          <p:cNvSpPr>
            <a:spLocks noGrp="1"/>
          </p:cNvSpPr>
          <p:nvPr>
            <p:ph type="title"/>
          </p:nvPr>
        </p:nvSpPr>
        <p:spPr/>
        <p:txBody>
          <a:bodyPr/>
          <a:lstStyle/>
          <a:p>
            <a:r>
              <a:rPr lang="en-US" sz="3200" dirty="0" smtClean="0"/>
              <a:t>LCAP Process: </a:t>
            </a:r>
            <a:br>
              <a:rPr lang="en-US" sz="3200" dirty="0" smtClean="0"/>
            </a:br>
            <a:r>
              <a:rPr lang="en-US" sz="3200" dirty="0" smtClean="0"/>
              <a:t>Transparency &amp; Involvement</a:t>
            </a:r>
            <a:endParaRPr lang="en-US" sz="3200" dirty="0"/>
          </a:p>
        </p:txBody>
      </p:sp>
    </p:spTree>
    <p:extLst>
      <p:ext uri="{BB962C8B-B14F-4D97-AF65-F5344CB8AC3E}">
        <p14:creationId xmlns="" xmlns:p14="http://schemas.microsoft.com/office/powerpoint/2010/main" val="630563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7150" indent="0">
              <a:buNone/>
            </a:pPr>
            <a:r>
              <a:rPr lang="en-US" sz="2800" b="1" i="1" dirty="0" smtClean="0"/>
              <a:t>Similar to process and timeline on budget adoption</a:t>
            </a:r>
          </a:p>
          <a:p>
            <a:pPr marL="569913" indent="-344488"/>
            <a:r>
              <a:rPr lang="en-US" sz="2400" dirty="0" smtClean="0"/>
              <a:t>Hold </a:t>
            </a:r>
            <a:r>
              <a:rPr lang="en-US" sz="2400" dirty="0"/>
              <a:t>at least one public hearing to solicit </a:t>
            </a:r>
            <a:r>
              <a:rPr lang="en-US" sz="2400" dirty="0" smtClean="0"/>
              <a:t>recommendations </a:t>
            </a:r>
            <a:r>
              <a:rPr lang="en-US" sz="2400" dirty="0"/>
              <a:t>and comments </a:t>
            </a:r>
            <a:r>
              <a:rPr lang="en-US" sz="2400" dirty="0" smtClean="0"/>
              <a:t>from </a:t>
            </a:r>
            <a:r>
              <a:rPr lang="en-US" sz="2400" dirty="0"/>
              <a:t>the </a:t>
            </a:r>
            <a:r>
              <a:rPr lang="en-US" sz="2400" dirty="0" smtClean="0"/>
              <a:t>public.</a:t>
            </a:r>
            <a:endParaRPr lang="en-US" sz="2400" dirty="0"/>
          </a:p>
          <a:p>
            <a:pPr marL="569913" lvl="0" indent="-344488"/>
            <a:r>
              <a:rPr lang="en-US" sz="2400" dirty="0" smtClean="0"/>
              <a:t>Hold </a:t>
            </a:r>
            <a:r>
              <a:rPr lang="en-US" sz="2400" dirty="0"/>
              <a:t>the public hearing at same meeting as the public hearing required on the district budget.</a:t>
            </a:r>
          </a:p>
          <a:p>
            <a:pPr marL="569913" indent="-344488"/>
            <a:r>
              <a:rPr lang="en-US" sz="2400" dirty="0"/>
              <a:t>Adopt the LCAP in a public meeting. The meeting shall be held after </a:t>
            </a:r>
            <a:r>
              <a:rPr lang="en-US" sz="2400" dirty="0" smtClean="0"/>
              <a:t>and not </a:t>
            </a:r>
            <a:r>
              <a:rPr lang="en-US" sz="2400" dirty="0"/>
              <a:t>on same day </a:t>
            </a:r>
            <a:r>
              <a:rPr lang="en-US" sz="2400" dirty="0" smtClean="0"/>
              <a:t>as hearing.</a:t>
            </a:r>
          </a:p>
          <a:p>
            <a:pPr marL="569913" indent="-344488"/>
            <a:r>
              <a:rPr lang="en-US" sz="2400" dirty="0" smtClean="0"/>
              <a:t>The </a:t>
            </a:r>
            <a:r>
              <a:rPr lang="en-US" sz="2400" dirty="0"/>
              <a:t>governing board may adopt revisions to the LCAP during the period the LCAP is in effect. </a:t>
            </a:r>
            <a:r>
              <a:rPr lang="en-US" sz="2400" dirty="0" smtClean="0"/>
              <a:t>Revisions must be adopted via procedure noted above. </a:t>
            </a:r>
            <a:endParaRPr lang="en-US" sz="2400" dirty="0"/>
          </a:p>
          <a:p>
            <a:endParaRPr lang="en-US" sz="28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17</a:t>
            </a:fld>
            <a:endParaRPr lang="en-US" dirty="0"/>
          </a:p>
        </p:txBody>
      </p:sp>
      <p:sp>
        <p:nvSpPr>
          <p:cNvPr id="4" name="Title 3"/>
          <p:cNvSpPr>
            <a:spLocks noGrp="1"/>
          </p:cNvSpPr>
          <p:nvPr>
            <p:ph type="title"/>
          </p:nvPr>
        </p:nvSpPr>
        <p:spPr/>
        <p:txBody>
          <a:bodyPr/>
          <a:lstStyle/>
          <a:p>
            <a:r>
              <a:rPr lang="en-US" dirty="0" smtClean="0"/>
              <a:t>Transparency &amp; Public Process</a:t>
            </a:r>
            <a:endParaRPr lang="en-US" dirty="0"/>
          </a:p>
        </p:txBody>
      </p:sp>
    </p:spTree>
    <p:extLst>
      <p:ext uri="{BB962C8B-B14F-4D97-AF65-F5344CB8AC3E}">
        <p14:creationId xmlns="" xmlns:p14="http://schemas.microsoft.com/office/powerpoint/2010/main" val="3799491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37F746FE-A7A7-B049-B317-4846C2E6CE80}" type="slidenum">
              <a:rPr lang="en-US" smtClean="0"/>
              <a:pPr/>
              <a:t>18</a:t>
            </a:fld>
            <a:endParaRPr lang="en-US" dirty="0"/>
          </a:p>
        </p:txBody>
      </p:sp>
      <p:sp>
        <p:nvSpPr>
          <p:cNvPr id="4" name="Title 3"/>
          <p:cNvSpPr>
            <a:spLocks noGrp="1"/>
          </p:cNvSpPr>
          <p:nvPr>
            <p:ph type="title"/>
          </p:nvPr>
        </p:nvSpPr>
        <p:spPr/>
        <p:txBody>
          <a:bodyPr/>
          <a:lstStyle/>
          <a:p>
            <a:r>
              <a:rPr lang="en-US" dirty="0" smtClean="0"/>
              <a:t>Transparency (cont.)</a:t>
            </a:r>
            <a:endParaRPr lang="en-US" dirty="0"/>
          </a:p>
        </p:txBody>
      </p:sp>
      <p:sp>
        <p:nvSpPr>
          <p:cNvPr id="5" name="Content Placeholder 4"/>
          <p:cNvSpPr>
            <a:spLocks noGrp="1"/>
          </p:cNvSpPr>
          <p:nvPr>
            <p:ph idx="1"/>
          </p:nvPr>
        </p:nvSpPr>
        <p:spPr/>
        <p:txBody>
          <a:bodyPr/>
          <a:lstStyle/>
          <a:p>
            <a:r>
              <a:rPr lang="en-US" sz="2800" dirty="0" smtClean="0"/>
              <a:t>Approved LCAPs to be posted on district websites</a:t>
            </a:r>
          </a:p>
          <a:p>
            <a:r>
              <a:rPr lang="en-US" sz="2800" dirty="0" smtClean="0"/>
              <a:t>Links to LCAPs posted on county office websites and</a:t>
            </a:r>
          </a:p>
          <a:p>
            <a:pPr lvl="1">
              <a:buSzPct val="80000"/>
              <a:buFont typeface="Courier New" pitchFamily="49" charset="0"/>
              <a:buChar char="o"/>
            </a:pPr>
            <a:r>
              <a:rPr lang="en-US" sz="2400" dirty="0" smtClean="0"/>
              <a:t>State Superintendent to post links to LCAPs on </a:t>
            </a:r>
            <a:br>
              <a:rPr lang="en-US" sz="2400" dirty="0" smtClean="0"/>
            </a:br>
            <a:r>
              <a:rPr lang="en-US" sz="2400" dirty="0" smtClean="0"/>
              <a:t>Department of Education website.</a:t>
            </a:r>
          </a:p>
          <a:p>
            <a:r>
              <a:rPr lang="en-US" sz="2800" dirty="0" smtClean="0"/>
              <a:t>Complaints of noncompliance with LCAP requirements via Uniform </a:t>
            </a:r>
            <a:r>
              <a:rPr lang="en-US" sz="2800" dirty="0"/>
              <a:t>C</a:t>
            </a:r>
            <a:r>
              <a:rPr lang="en-US" sz="2800" dirty="0" smtClean="0"/>
              <a:t>omplaint </a:t>
            </a:r>
            <a:r>
              <a:rPr lang="en-US" sz="2800" dirty="0"/>
              <a:t>P</a:t>
            </a:r>
            <a:r>
              <a:rPr lang="en-US" sz="2800" dirty="0" smtClean="0"/>
              <a:t>rocess</a:t>
            </a:r>
          </a:p>
          <a:p>
            <a:pPr lvl="1">
              <a:buSzPct val="80000"/>
              <a:buFont typeface="Courier New" pitchFamily="49" charset="0"/>
              <a:buChar char="o"/>
            </a:pPr>
            <a:r>
              <a:rPr lang="en-US" sz="2400" dirty="0" smtClean="0"/>
              <a:t>Appeals to State Superintendent</a:t>
            </a:r>
          </a:p>
          <a:p>
            <a:r>
              <a:rPr lang="en-US" sz="2800" dirty="0" smtClean="0"/>
              <a:t>Districts, county superintendents, charter schools to establish local policies to implement LCAP by </a:t>
            </a:r>
            <a:br>
              <a:rPr lang="en-US" sz="2800" dirty="0" smtClean="0"/>
            </a:br>
            <a:r>
              <a:rPr lang="en-US" sz="2800" dirty="0" smtClean="0"/>
              <a:t>June 30, 2014.</a:t>
            </a:r>
          </a:p>
          <a:p>
            <a:pPr marL="457200" lvl="1" indent="0">
              <a:buNone/>
            </a:pPr>
            <a:endParaRPr lang="en-US" dirty="0" smtClean="0"/>
          </a:p>
          <a:p>
            <a:pPr marL="457200" lvl="1" indent="0">
              <a:buNone/>
            </a:pPr>
            <a:endParaRPr lang="en-US" dirty="0" smtClean="0"/>
          </a:p>
        </p:txBody>
      </p:sp>
    </p:spTree>
    <p:extLst>
      <p:ext uri="{BB962C8B-B14F-4D97-AF65-F5344CB8AC3E}">
        <p14:creationId xmlns="" xmlns:p14="http://schemas.microsoft.com/office/powerpoint/2010/main" val="3758183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37F746FE-A7A7-B049-B317-4846C2E6CE80}" type="slidenum">
              <a:rPr lang="en-US" smtClean="0"/>
              <a:pPr/>
              <a:t>19</a:t>
            </a:fld>
            <a:endParaRPr lang="en-US" dirty="0"/>
          </a:p>
        </p:txBody>
      </p:sp>
      <p:sp>
        <p:nvSpPr>
          <p:cNvPr id="4" name="Title 3"/>
          <p:cNvSpPr>
            <a:spLocks noGrp="1"/>
          </p:cNvSpPr>
          <p:nvPr>
            <p:ph type="title"/>
          </p:nvPr>
        </p:nvSpPr>
        <p:spPr/>
        <p:txBody>
          <a:bodyPr/>
          <a:lstStyle/>
          <a:p>
            <a:r>
              <a:rPr lang="en-US" dirty="0" smtClean="0"/>
              <a:t> </a:t>
            </a:r>
            <a:r>
              <a:rPr lang="en-US" sz="3200" dirty="0" smtClean="0"/>
              <a:t>LCAP Process </a:t>
            </a:r>
            <a:endParaRPr lang="en-US" sz="3200" dirty="0"/>
          </a:p>
        </p:txBody>
      </p:sp>
      <p:sp>
        <p:nvSpPr>
          <p:cNvPr id="5" name="Content Placeholder 4"/>
          <p:cNvSpPr>
            <a:spLocks noGrp="1"/>
          </p:cNvSpPr>
          <p:nvPr>
            <p:ph idx="1"/>
          </p:nvPr>
        </p:nvSpPr>
        <p:spPr/>
        <p:txBody>
          <a:bodyPr/>
          <a:lstStyle/>
          <a:p>
            <a:pPr marL="0" indent="0">
              <a:buNone/>
            </a:pPr>
            <a:r>
              <a:rPr lang="en-US" sz="2800" b="1" i="1" dirty="0" smtClean="0"/>
              <a:t>The district must file LCAP with county superintendent. </a:t>
            </a:r>
          </a:p>
          <a:p>
            <a:r>
              <a:rPr lang="en-US" sz="2400" dirty="0"/>
              <a:t>County superintendent shall approve LCAP if he/she determines both of the following:</a:t>
            </a:r>
          </a:p>
          <a:p>
            <a:pPr lvl="1">
              <a:buSzPct val="80000"/>
              <a:buFont typeface="Courier New" pitchFamily="49" charset="0"/>
              <a:buChar char="o"/>
            </a:pPr>
            <a:r>
              <a:rPr lang="en-US" sz="2000" dirty="0"/>
              <a:t>LCAP adheres to template adopted by State Board of Education</a:t>
            </a:r>
          </a:p>
          <a:p>
            <a:pPr lvl="1">
              <a:buSzPct val="80000"/>
              <a:buFont typeface="Courier New" pitchFamily="49" charset="0"/>
              <a:buChar char="o"/>
            </a:pPr>
            <a:r>
              <a:rPr lang="en-US" sz="2000" dirty="0"/>
              <a:t>District’s budget includes expenditures sufficient to implement actions and strategies in LCAP.</a:t>
            </a:r>
          </a:p>
          <a:p>
            <a:r>
              <a:rPr lang="en-US" sz="2400" i="1" dirty="0" smtClean="0"/>
              <a:t>Clarifications? </a:t>
            </a:r>
            <a:r>
              <a:rPr lang="en-US" sz="2400" dirty="0" smtClean="0"/>
              <a:t>Governing board responds in writing.</a:t>
            </a:r>
          </a:p>
          <a:p>
            <a:r>
              <a:rPr lang="en-US" sz="2400" i="1" dirty="0" smtClean="0"/>
              <a:t>Recommended amendments? </a:t>
            </a:r>
            <a:r>
              <a:rPr lang="en-US" sz="2400" dirty="0" smtClean="0"/>
              <a:t>Governing board considers in public meeting</a:t>
            </a:r>
          </a:p>
          <a:p>
            <a:r>
              <a:rPr lang="en-US" sz="2400" dirty="0" smtClean="0"/>
              <a:t>If </a:t>
            </a:r>
            <a:r>
              <a:rPr lang="en-US" sz="2400" dirty="0"/>
              <a:t>the county superintendent does not approve a district's LCAP, the county superintendent shall provide technical assistance. Statutory provisions on technical assistance.</a:t>
            </a:r>
          </a:p>
          <a:p>
            <a:endParaRPr lang="en-US" sz="2400" dirty="0"/>
          </a:p>
        </p:txBody>
      </p:sp>
    </p:spTree>
    <p:extLst>
      <p:ext uri="{BB962C8B-B14F-4D97-AF65-F5344CB8AC3E}">
        <p14:creationId xmlns="" xmlns:p14="http://schemas.microsoft.com/office/powerpoint/2010/main" val="1682747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624085"/>
            <a:ext cx="8229600" cy="4565048"/>
          </a:xfrm>
        </p:spPr>
        <p:txBody>
          <a:bodyPr>
            <a:noAutofit/>
          </a:bodyPr>
          <a:lstStyle/>
          <a:p>
            <a:pPr marL="342900" indent="-342900" algn="l"/>
            <a:r>
              <a:rPr lang="en-US" sz="2400" dirty="0" smtClean="0"/>
              <a:t>Introductions and Outline of Goals for the webinar</a:t>
            </a:r>
          </a:p>
          <a:p>
            <a:pPr marL="800100" lvl="1" indent="-342900" algn="l">
              <a:buFont typeface="Arial"/>
              <a:buChar char="•"/>
            </a:pPr>
            <a:r>
              <a:rPr lang="en-US" sz="1900" dirty="0" smtClean="0">
                <a:solidFill>
                  <a:schemeClr val="tx1"/>
                </a:solidFill>
                <a:latin typeface="Calibri" pitchFamily="34" charset="0"/>
              </a:rPr>
              <a:t>Inform members and identify key issues </a:t>
            </a:r>
          </a:p>
          <a:p>
            <a:pPr marL="800100" lvl="1" indent="-342900" algn="l">
              <a:buFont typeface="Arial"/>
              <a:buChar char="•"/>
            </a:pPr>
            <a:r>
              <a:rPr lang="en-US" sz="1900" dirty="0" smtClean="0">
                <a:solidFill>
                  <a:schemeClr val="tx1"/>
                </a:solidFill>
                <a:latin typeface="Calibri" pitchFamily="34" charset="0"/>
              </a:rPr>
              <a:t>Provide tools and resources for Governing Board Members</a:t>
            </a:r>
          </a:p>
          <a:p>
            <a:pPr marL="800100" lvl="1" indent="-342900" algn="l">
              <a:buFont typeface="Arial"/>
              <a:buChar char="•"/>
            </a:pPr>
            <a:r>
              <a:rPr lang="en-US" sz="1900" dirty="0" smtClean="0">
                <a:solidFill>
                  <a:schemeClr val="tx1"/>
                </a:solidFill>
                <a:latin typeface="Calibri" pitchFamily="34" charset="0"/>
              </a:rPr>
              <a:t>Help local education agencies successfully implement Local Control Funding Formula</a:t>
            </a:r>
          </a:p>
          <a:p>
            <a:pPr marL="342900" indent="-342900" algn="l"/>
            <a:r>
              <a:rPr lang="en-US" sz="2400" dirty="0" smtClean="0"/>
              <a:t>What CSBA is doing to help Governing Board Members</a:t>
            </a:r>
          </a:p>
          <a:p>
            <a:pPr marL="800100" lvl="1" indent="-342900" algn="l">
              <a:buFont typeface="Arial"/>
              <a:buChar char="•"/>
            </a:pPr>
            <a:r>
              <a:rPr lang="en-US" sz="1900" dirty="0" smtClean="0">
                <a:solidFill>
                  <a:schemeClr val="tx1"/>
                </a:solidFill>
                <a:latin typeface="Calibri" pitchFamily="34" charset="0"/>
              </a:rPr>
              <a:t>Today’s webinar </a:t>
            </a:r>
          </a:p>
          <a:p>
            <a:pPr marL="800100" lvl="1" indent="-342900" algn="l">
              <a:buFont typeface="Arial"/>
              <a:buChar char="•"/>
            </a:pPr>
            <a:r>
              <a:rPr lang="en-US" sz="1900" dirty="0" smtClean="0">
                <a:solidFill>
                  <a:schemeClr val="tx1"/>
                </a:solidFill>
                <a:latin typeface="Calibri" pitchFamily="34" charset="0"/>
              </a:rPr>
              <a:t>Governance Briefs, Fact Sheets, Frequently Asked Questions</a:t>
            </a:r>
          </a:p>
          <a:p>
            <a:pPr marL="800100" lvl="1" indent="-342900" algn="l">
              <a:buFont typeface="Arial"/>
              <a:buChar char="•"/>
            </a:pPr>
            <a:r>
              <a:rPr lang="en-US" sz="1900" dirty="0" smtClean="0">
                <a:solidFill>
                  <a:schemeClr val="tx1"/>
                </a:solidFill>
                <a:latin typeface="Calibri" pitchFamily="34" charset="0"/>
              </a:rPr>
              <a:t>Back to School Webcast on September 10, 2013</a:t>
            </a:r>
          </a:p>
          <a:p>
            <a:pPr marL="800100" lvl="1" indent="-342900" algn="l">
              <a:buFont typeface="Arial"/>
              <a:buChar char="•"/>
            </a:pPr>
            <a:r>
              <a:rPr lang="en-US" sz="1900" dirty="0" smtClean="0">
                <a:solidFill>
                  <a:schemeClr val="tx1"/>
                </a:solidFill>
                <a:latin typeface="Calibri" pitchFamily="34" charset="0"/>
              </a:rPr>
              <a:t>Annual Education Conference, December 5-7, 2013, San Diego</a:t>
            </a:r>
          </a:p>
          <a:p>
            <a:pPr marL="800100" lvl="1" indent="-342900" algn="l">
              <a:buFont typeface="Arial"/>
              <a:buChar char="•"/>
            </a:pPr>
            <a:r>
              <a:rPr lang="en-US" sz="1900" dirty="0" smtClean="0">
                <a:solidFill>
                  <a:schemeClr val="tx1"/>
                </a:solidFill>
                <a:latin typeface="Calibri" pitchFamily="34" charset="0"/>
              </a:rPr>
              <a:t>Newsletters, Weekly e-blasts</a:t>
            </a:r>
          </a:p>
          <a:p>
            <a:pPr marL="800100" lvl="1" indent="-342900" algn="l">
              <a:buFont typeface="Arial"/>
              <a:buChar char="•"/>
            </a:pPr>
            <a:r>
              <a:rPr lang="en-US" sz="1900" dirty="0" smtClean="0">
                <a:solidFill>
                  <a:schemeClr val="tx1"/>
                </a:solidFill>
                <a:latin typeface="Calibri" pitchFamily="34" charset="0"/>
              </a:rPr>
              <a:t>Revising sample policies</a:t>
            </a:r>
          </a:p>
          <a:p>
            <a:pPr marL="800100" lvl="1" indent="-342900" algn="l">
              <a:buFont typeface="Arial"/>
              <a:buChar char="•"/>
            </a:pPr>
            <a:r>
              <a:rPr lang="en-US" sz="1900" dirty="0" smtClean="0">
                <a:solidFill>
                  <a:schemeClr val="tx1"/>
                </a:solidFill>
                <a:latin typeface="Calibri" pitchFamily="34" charset="0"/>
              </a:rPr>
              <a:t>Engage CSBA Discussion Forum and LCFF site on webpage</a:t>
            </a:r>
          </a:p>
        </p:txBody>
      </p:sp>
      <p:sp>
        <p:nvSpPr>
          <p:cNvPr id="2" name="Title 1"/>
          <p:cNvSpPr>
            <a:spLocks noGrp="1"/>
          </p:cNvSpPr>
          <p:nvPr>
            <p:ph type="title"/>
          </p:nvPr>
        </p:nvSpPr>
        <p:spPr/>
        <p:txBody>
          <a:bodyPr/>
          <a:lstStyle/>
          <a:p>
            <a:r>
              <a:rPr lang="en-US" dirty="0" smtClean="0"/>
              <a:t>Goals</a:t>
            </a:r>
            <a:endParaRPr lang="en-US" dirty="0"/>
          </a:p>
        </p:txBody>
      </p:sp>
    </p:spTree>
    <p:extLst>
      <p:ext uri="{BB962C8B-B14F-4D97-AF65-F5344CB8AC3E}">
        <p14:creationId xmlns="" xmlns:p14="http://schemas.microsoft.com/office/powerpoint/2010/main" val="29361798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4543" y="1610436"/>
            <a:ext cx="8229600" cy="4515727"/>
          </a:xfrm>
        </p:spPr>
        <p:txBody>
          <a:bodyPr/>
          <a:lstStyle/>
          <a:p>
            <a:pPr marL="0" indent="0">
              <a:buNone/>
            </a:pPr>
            <a:r>
              <a:rPr lang="en-US" sz="2800" b="1" i="1" dirty="0"/>
              <a:t>State Superintendent </a:t>
            </a:r>
            <a:r>
              <a:rPr lang="en-US" sz="2800" b="1" i="1" dirty="0" smtClean="0"/>
              <a:t>of Public Instruction with </a:t>
            </a:r>
            <a:r>
              <a:rPr lang="en-US" sz="2800" b="1" i="1" dirty="0"/>
              <a:t>approval of State Board of </a:t>
            </a:r>
            <a:r>
              <a:rPr lang="en-US" sz="2800" b="1" i="1" dirty="0" smtClean="0"/>
              <a:t>Education</a:t>
            </a:r>
            <a:endParaRPr lang="en-US" sz="2800" i="1" dirty="0"/>
          </a:p>
          <a:p>
            <a:pPr marL="0" indent="0">
              <a:buNone/>
            </a:pPr>
            <a:r>
              <a:rPr lang="en-US" sz="2400" dirty="0"/>
              <a:t>T</a:t>
            </a:r>
            <a:r>
              <a:rPr lang="en-US" sz="2400" dirty="0" smtClean="0"/>
              <a:t>he SPI may</a:t>
            </a:r>
            <a:r>
              <a:rPr lang="en-US" sz="2400" dirty="0"/>
              <a:t>, with the approval of the </a:t>
            </a:r>
            <a:r>
              <a:rPr lang="en-US" sz="2400" dirty="0" smtClean="0"/>
              <a:t>SBE, </a:t>
            </a:r>
            <a:r>
              <a:rPr lang="en-US" sz="2400" dirty="0"/>
              <a:t>identify school districts in need of intervention. The SPI shall only intervene in a district that meets </a:t>
            </a:r>
            <a:r>
              <a:rPr lang="en-US" sz="2400" i="1" dirty="0"/>
              <a:t>both</a:t>
            </a:r>
            <a:r>
              <a:rPr lang="en-US" sz="2400" dirty="0"/>
              <a:t> of the following</a:t>
            </a:r>
            <a:r>
              <a:rPr lang="en-US" sz="2400" dirty="0" smtClean="0"/>
              <a:t>:</a:t>
            </a:r>
            <a:r>
              <a:rPr lang="en-US" sz="2400" dirty="0"/>
              <a:t> </a:t>
            </a:r>
          </a:p>
          <a:p>
            <a:pPr marL="688975" lvl="1" indent="-395288">
              <a:buFont typeface="+mj-lt"/>
              <a:buAutoNum type="arabicParenR"/>
            </a:pPr>
            <a:r>
              <a:rPr lang="en-US" sz="2000" dirty="0" smtClean="0"/>
              <a:t>The </a:t>
            </a:r>
            <a:r>
              <a:rPr lang="en-US" sz="2000" dirty="0"/>
              <a:t>district did not improve the outcomes for three or more pupil subgroups in regard to more than one state or local priority in three out of four consecutive school years.  </a:t>
            </a:r>
          </a:p>
          <a:p>
            <a:pPr marL="688975" lvl="1" indent="-395288">
              <a:buFont typeface="+mj-lt"/>
              <a:buAutoNum type="arabicParenR"/>
            </a:pPr>
            <a:r>
              <a:rPr lang="en-US" sz="2000" dirty="0" smtClean="0"/>
              <a:t>The </a:t>
            </a:r>
            <a:r>
              <a:rPr lang="en-US" sz="2000" dirty="0"/>
              <a:t>California Collaborative for Education Excellence has provided advice and assistance to the district and submits either of the following findings to the SPI: A) that </a:t>
            </a:r>
            <a:r>
              <a:rPr lang="en-US" sz="2000" dirty="0" smtClean="0"/>
              <a:t>the district </a:t>
            </a:r>
            <a:r>
              <a:rPr lang="en-US" sz="2000" dirty="0"/>
              <a:t>failed or was unable to implement recommendations; B) the inadequate performance of the district is so persistent or acute as to require intervention by the SPI</a:t>
            </a:r>
            <a:r>
              <a:rPr lang="en-US" sz="2000" dirty="0" smtClean="0"/>
              <a:t>.</a:t>
            </a:r>
            <a:endParaRPr lang="en-US" sz="20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20</a:t>
            </a:fld>
            <a:endParaRPr lang="en-US" dirty="0"/>
          </a:p>
        </p:txBody>
      </p:sp>
      <p:sp>
        <p:nvSpPr>
          <p:cNvPr id="4" name="Title 3"/>
          <p:cNvSpPr>
            <a:spLocks noGrp="1"/>
          </p:cNvSpPr>
          <p:nvPr>
            <p:ph type="title"/>
          </p:nvPr>
        </p:nvSpPr>
        <p:spPr/>
        <p:txBody>
          <a:bodyPr/>
          <a:lstStyle/>
          <a:p>
            <a:r>
              <a:rPr lang="en-US" sz="3200" dirty="0" smtClean="0"/>
              <a:t>LCAP and </a:t>
            </a:r>
            <a:br>
              <a:rPr lang="en-US" sz="3200" dirty="0" smtClean="0"/>
            </a:br>
            <a:r>
              <a:rPr lang="en-US" sz="3200" dirty="0" smtClean="0"/>
              <a:t>Districts in need of Intervention</a:t>
            </a:r>
            <a:endParaRPr lang="en-US" sz="3200" dirty="0"/>
          </a:p>
        </p:txBody>
      </p:sp>
    </p:spTree>
    <p:extLst>
      <p:ext uri="{BB962C8B-B14F-4D97-AF65-F5344CB8AC3E}">
        <p14:creationId xmlns="" xmlns:p14="http://schemas.microsoft.com/office/powerpoint/2010/main" val="36905220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The </a:t>
            </a:r>
            <a:r>
              <a:rPr lang="en-US" sz="2400" dirty="0" smtClean="0"/>
              <a:t>State Board of Education is </a:t>
            </a:r>
            <a:r>
              <a:rPr lang="en-US" sz="2400" dirty="0"/>
              <a:t>to adopt evaluation rubrics that reflect a “holistic multidimensional assessment” of </a:t>
            </a:r>
            <a:r>
              <a:rPr lang="en-US" sz="2400" dirty="0" smtClean="0"/>
              <a:t>district and </a:t>
            </a:r>
            <a:r>
              <a:rPr lang="en-US" sz="2400" dirty="0"/>
              <a:t>schoolsite performance </a:t>
            </a:r>
            <a:r>
              <a:rPr lang="en-US" sz="2400" dirty="0" smtClean="0"/>
              <a:t>and that </a:t>
            </a:r>
            <a:r>
              <a:rPr lang="en-US" sz="2400" dirty="0"/>
              <a:t>include all of the state </a:t>
            </a:r>
            <a:r>
              <a:rPr lang="en-US" sz="2400" dirty="0" smtClean="0"/>
              <a:t>priorities. </a:t>
            </a:r>
            <a:r>
              <a:rPr lang="en-US" sz="2400" dirty="0"/>
              <a:t>SBE to adopt rubrics by October 1, 2015</a:t>
            </a:r>
            <a:r>
              <a:rPr lang="en-US" sz="2400" dirty="0" smtClean="0"/>
              <a:t>. </a:t>
            </a:r>
            <a:r>
              <a:rPr lang="en-US" sz="2400" i="1" dirty="0"/>
              <a:t>Rubrics are </a:t>
            </a:r>
            <a:r>
              <a:rPr lang="en-US" sz="2400" i="1" dirty="0" smtClean="0"/>
              <a:t>to: </a:t>
            </a:r>
            <a:endParaRPr lang="en-US" sz="2400" i="1" dirty="0"/>
          </a:p>
          <a:p>
            <a:r>
              <a:rPr lang="en-US" sz="2400" dirty="0"/>
              <a:t>A</a:t>
            </a:r>
            <a:r>
              <a:rPr lang="en-US" sz="2400" dirty="0" smtClean="0"/>
              <a:t>ssist </a:t>
            </a:r>
            <a:r>
              <a:rPr lang="en-US" sz="2400" dirty="0"/>
              <a:t>a district, county office of education, or charter school in evaluating its strengths, weaknesses and areas that need improvement. </a:t>
            </a:r>
          </a:p>
          <a:p>
            <a:r>
              <a:rPr lang="en-US" sz="2400" dirty="0" smtClean="0"/>
              <a:t> </a:t>
            </a:r>
            <a:r>
              <a:rPr lang="en-US" sz="2400" dirty="0"/>
              <a:t>A</a:t>
            </a:r>
            <a:r>
              <a:rPr lang="en-US" sz="2400" dirty="0" smtClean="0"/>
              <a:t>ssist </a:t>
            </a:r>
            <a:r>
              <a:rPr lang="en-US" sz="2400" dirty="0"/>
              <a:t>a county superintendent in identifying school districts and charter schools in need of technical assistance.</a:t>
            </a:r>
          </a:p>
          <a:p>
            <a:r>
              <a:rPr lang="en-US" sz="2400" dirty="0" smtClean="0"/>
              <a:t> </a:t>
            </a:r>
            <a:r>
              <a:rPr lang="en-US" sz="2400" dirty="0"/>
              <a:t>A</a:t>
            </a:r>
            <a:r>
              <a:rPr lang="en-US" sz="2400" dirty="0" smtClean="0"/>
              <a:t>ssist </a:t>
            </a:r>
            <a:r>
              <a:rPr lang="en-US" sz="2400" dirty="0"/>
              <a:t>the </a:t>
            </a:r>
            <a:r>
              <a:rPr lang="en-US" sz="2400" dirty="0" smtClean="0"/>
              <a:t>State </a:t>
            </a:r>
            <a:r>
              <a:rPr lang="en-US" sz="2400" dirty="0"/>
              <a:t>Superintendent in identifying school districts for which intervention is warranted. </a:t>
            </a:r>
          </a:p>
        </p:txBody>
      </p:sp>
      <p:sp>
        <p:nvSpPr>
          <p:cNvPr id="3" name="Slide Number Placeholder 2"/>
          <p:cNvSpPr>
            <a:spLocks noGrp="1"/>
          </p:cNvSpPr>
          <p:nvPr>
            <p:ph type="sldNum" sz="quarter" idx="12"/>
          </p:nvPr>
        </p:nvSpPr>
        <p:spPr/>
        <p:txBody>
          <a:bodyPr/>
          <a:lstStyle/>
          <a:p>
            <a:fld id="{37F746FE-A7A7-B049-B317-4846C2E6CE80}" type="slidenum">
              <a:rPr lang="en-US" smtClean="0"/>
              <a:pPr/>
              <a:t>21</a:t>
            </a:fld>
            <a:endParaRPr lang="en-US" dirty="0"/>
          </a:p>
        </p:txBody>
      </p:sp>
      <p:sp>
        <p:nvSpPr>
          <p:cNvPr id="4" name="Title 3"/>
          <p:cNvSpPr>
            <a:spLocks noGrp="1"/>
          </p:cNvSpPr>
          <p:nvPr>
            <p:ph type="title"/>
          </p:nvPr>
        </p:nvSpPr>
        <p:spPr/>
        <p:txBody>
          <a:bodyPr/>
          <a:lstStyle/>
          <a:p>
            <a:r>
              <a:rPr lang="en-US" sz="3200" dirty="0" smtClean="0"/>
              <a:t>Evaluating strengths and weaknesses, need for technical assistance</a:t>
            </a:r>
            <a:endParaRPr lang="en-US" sz="3200" dirty="0"/>
          </a:p>
        </p:txBody>
      </p:sp>
    </p:spTree>
    <p:extLst>
      <p:ext uri="{BB962C8B-B14F-4D97-AF65-F5344CB8AC3E}">
        <p14:creationId xmlns="" xmlns:p14="http://schemas.microsoft.com/office/powerpoint/2010/main" val="1745309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Hold public study sessions to review LCFF and especially sections on LCAPs</a:t>
            </a:r>
          </a:p>
          <a:p>
            <a:r>
              <a:rPr lang="en-US" sz="2400" dirty="0" smtClean="0"/>
              <a:t>Establish district-wide committees </a:t>
            </a:r>
          </a:p>
          <a:p>
            <a:r>
              <a:rPr lang="en-US" sz="2400" dirty="0" smtClean="0"/>
              <a:t>Examine and understand district data</a:t>
            </a:r>
          </a:p>
          <a:p>
            <a:pPr lvl="1">
              <a:buSzPct val="80000"/>
              <a:buFont typeface="Courier New" pitchFamily="49" charset="0"/>
              <a:buChar char="o"/>
            </a:pPr>
            <a:r>
              <a:rPr lang="en-US" sz="2400" dirty="0" smtClean="0"/>
              <a:t>Pupil data, financial data, current use of resources data</a:t>
            </a:r>
          </a:p>
          <a:p>
            <a:r>
              <a:rPr lang="en-US" sz="2400" dirty="0" smtClean="0"/>
              <a:t>Set district goals and strategies for subgroup improvement</a:t>
            </a:r>
          </a:p>
          <a:p>
            <a:r>
              <a:rPr lang="en-US" sz="2400" dirty="0" smtClean="0"/>
              <a:t>Be patient. Many of the rules will follow – don’t lock your budget into long-term commitments that might not let you comply.</a:t>
            </a:r>
          </a:p>
          <a:p>
            <a:r>
              <a:rPr lang="en-US" sz="2400" dirty="0" smtClean="0"/>
              <a:t>Start your budget planning process for the next year now.</a:t>
            </a:r>
            <a:endParaRPr lang="en-US" sz="24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22</a:t>
            </a:fld>
            <a:endParaRPr lang="en-US" dirty="0"/>
          </a:p>
        </p:txBody>
      </p:sp>
      <p:sp>
        <p:nvSpPr>
          <p:cNvPr id="4" name="Title 3"/>
          <p:cNvSpPr>
            <a:spLocks noGrp="1"/>
          </p:cNvSpPr>
          <p:nvPr>
            <p:ph type="title"/>
          </p:nvPr>
        </p:nvSpPr>
        <p:spPr/>
        <p:txBody>
          <a:bodyPr/>
          <a:lstStyle/>
          <a:p>
            <a:r>
              <a:rPr lang="en-US" dirty="0" smtClean="0"/>
              <a:t>What Boards Can Do Now</a:t>
            </a:r>
            <a:endParaRPr lang="en-US" dirty="0"/>
          </a:p>
        </p:txBody>
      </p:sp>
    </p:spTree>
    <p:extLst>
      <p:ext uri="{BB962C8B-B14F-4D97-AF65-F5344CB8AC3E}">
        <p14:creationId xmlns="" xmlns:p14="http://schemas.microsoft.com/office/powerpoint/2010/main" val="1448576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What budget adjustments do we need to make now to comply with maintenance of effort requirements?</a:t>
            </a:r>
          </a:p>
          <a:p>
            <a:r>
              <a:rPr lang="en-US" sz="2800" dirty="0" smtClean="0"/>
              <a:t>What is the status of our district parent advisory committees?</a:t>
            </a:r>
          </a:p>
          <a:p>
            <a:r>
              <a:rPr lang="en-US" sz="2800" dirty="0" smtClean="0"/>
              <a:t>How can we best educate ourselves and our community about our student data?</a:t>
            </a:r>
          </a:p>
          <a:p>
            <a:r>
              <a:rPr lang="en-US" sz="2800" dirty="0" smtClean="0"/>
              <a:t>What is our confidence level in our data?</a:t>
            </a:r>
            <a:endParaRPr lang="en-US" sz="28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23</a:t>
            </a:fld>
            <a:endParaRPr lang="en-US" dirty="0"/>
          </a:p>
        </p:txBody>
      </p:sp>
      <p:sp>
        <p:nvSpPr>
          <p:cNvPr id="4" name="Title 3"/>
          <p:cNvSpPr>
            <a:spLocks noGrp="1"/>
          </p:cNvSpPr>
          <p:nvPr>
            <p:ph type="title"/>
          </p:nvPr>
        </p:nvSpPr>
        <p:spPr/>
        <p:txBody>
          <a:bodyPr/>
          <a:lstStyle/>
          <a:p>
            <a:r>
              <a:rPr lang="en-US" sz="3200" dirty="0" smtClean="0"/>
              <a:t>Key Questions for Governance Teams</a:t>
            </a:r>
            <a:endParaRPr lang="en-US" sz="3200" dirty="0"/>
          </a:p>
        </p:txBody>
      </p:sp>
    </p:spTree>
    <p:extLst>
      <p:ext uri="{BB962C8B-B14F-4D97-AF65-F5344CB8AC3E}">
        <p14:creationId xmlns="" xmlns:p14="http://schemas.microsoft.com/office/powerpoint/2010/main" val="2237141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539475" y="312250"/>
            <a:ext cx="7949835" cy="5530701"/>
          </a:xfrm>
          <a:prstGeom prst="rect">
            <a:avLst/>
          </a:prstGeom>
        </p:spPr>
      </p:pic>
      <p:sp>
        <p:nvSpPr>
          <p:cNvPr id="2" name="Title 1"/>
          <p:cNvSpPr>
            <a:spLocks noGrp="1"/>
          </p:cNvSpPr>
          <p:nvPr>
            <p:ph type="ctrTitle"/>
          </p:nvPr>
        </p:nvSpPr>
        <p:spPr>
          <a:xfrm>
            <a:off x="716910" y="748145"/>
            <a:ext cx="7772400" cy="1470025"/>
          </a:xfrm>
        </p:spPr>
        <p:txBody>
          <a:bodyPr>
            <a:normAutofit fontScale="90000"/>
          </a:bodyPr>
          <a:lstStyle/>
          <a:p>
            <a:pPr algn="l"/>
            <a:r>
              <a:rPr lang="en-US" sz="3600" cap="none" dirty="0" smtClean="0"/>
              <a:t/>
            </a:r>
            <a:br>
              <a:rPr lang="en-US" sz="3600" cap="none" dirty="0" smtClean="0"/>
            </a:br>
            <a:r>
              <a:rPr lang="en-US" sz="3600" dirty="0"/>
              <a:t/>
            </a:r>
            <a:br>
              <a:rPr lang="en-US" sz="3600" dirty="0"/>
            </a:br>
            <a:r>
              <a:rPr lang="en-US" sz="3600" cap="none" dirty="0" smtClean="0"/>
              <a:t>The Local Control Funding Formula:</a:t>
            </a:r>
            <a:br>
              <a:rPr lang="en-US" sz="3600" cap="none" dirty="0" smtClean="0"/>
            </a:br>
            <a:r>
              <a:rPr lang="en-US" sz="3600" dirty="0" smtClean="0"/>
              <a:t>Opportunities and Challenges for Local Education Leaders</a:t>
            </a:r>
            <a:r>
              <a:rPr lang="en-US" sz="3600" cap="none" dirty="0" smtClean="0"/>
              <a:t/>
            </a:r>
            <a:br>
              <a:rPr lang="en-US" sz="3600" cap="none" dirty="0" smtClean="0"/>
            </a:br>
            <a:endParaRPr lang="en-US" sz="3600" cap="none" dirty="0" smtClean="0"/>
          </a:p>
        </p:txBody>
      </p:sp>
      <p:sp>
        <p:nvSpPr>
          <p:cNvPr id="6" name="Subtitle 5"/>
          <p:cNvSpPr>
            <a:spLocks noGrp="1"/>
          </p:cNvSpPr>
          <p:nvPr>
            <p:ph type="subTitle" idx="1"/>
          </p:nvPr>
        </p:nvSpPr>
        <p:spPr/>
        <p:txBody>
          <a:bodyPr/>
          <a:lstStyle/>
          <a:p>
            <a:endParaRPr lang="en-US"/>
          </a:p>
        </p:txBody>
      </p:sp>
      <p:sp>
        <p:nvSpPr>
          <p:cNvPr id="3" name="TextBox 2"/>
          <p:cNvSpPr txBox="1"/>
          <p:nvPr/>
        </p:nvSpPr>
        <p:spPr>
          <a:xfrm>
            <a:off x="0" y="6324600"/>
            <a:ext cx="2133600" cy="369332"/>
          </a:xfrm>
          <a:prstGeom prst="rect">
            <a:avLst/>
          </a:prstGeom>
          <a:noFill/>
        </p:spPr>
        <p:txBody>
          <a:bodyPr wrap="square" rtlCol="0">
            <a:spAutoFit/>
          </a:bodyPr>
          <a:lstStyle/>
          <a:p>
            <a:endParaRPr lang="en-US" dirty="0"/>
          </a:p>
        </p:txBody>
      </p:sp>
    </p:spTree>
    <p:extLst>
      <p:ext uri="{BB962C8B-B14F-4D97-AF65-F5344CB8AC3E}">
        <p14:creationId xmlns="" xmlns:p14="http://schemas.microsoft.com/office/powerpoint/2010/main" val="21575010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0" indent="0">
              <a:buNone/>
            </a:pPr>
            <a:endParaRPr lang="en-US" dirty="0" smtClean="0"/>
          </a:p>
          <a:p>
            <a:pPr marL="0" indent="0">
              <a:buNone/>
            </a:pPr>
            <a:r>
              <a:rPr lang="en-US" dirty="0" smtClean="0"/>
              <a:t>Local Control </a:t>
            </a:r>
            <a:r>
              <a:rPr lang="en-US" dirty="0"/>
              <a:t>Funding Formula </a:t>
            </a:r>
            <a:r>
              <a:rPr lang="en-US" dirty="0" smtClean="0"/>
              <a:t>(LCFF) will…</a:t>
            </a:r>
          </a:p>
          <a:p>
            <a:pPr marL="0" indent="0">
              <a:buNone/>
            </a:pPr>
            <a:endParaRPr lang="en-US" dirty="0" smtClean="0"/>
          </a:p>
          <a:p>
            <a:pPr marL="514350" indent="-514350">
              <a:buFont typeface="+mj-lt"/>
              <a:buAutoNum type="arabicPeriod"/>
            </a:pPr>
            <a:r>
              <a:rPr lang="en-US" dirty="0" smtClean="0"/>
              <a:t>Increase local </a:t>
            </a:r>
            <a:r>
              <a:rPr lang="en-US" b="1" dirty="0" smtClean="0"/>
              <a:t>flexibility</a:t>
            </a:r>
            <a:r>
              <a:rPr lang="en-US" dirty="0" smtClean="0"/>
              <a:t> and redefine </a:t>
            </a:r>
            <a:r>
              <a:rPr lang="en-US" b="1" dirty="0" smtClean="0"/>
              <a:t>accountability</a:t>
            </a:r>
          </a:p>
          <a:p>
            <a:pPr marL="514350" indent="-514350">
              <a:buFont typeface="+mj-lt"/>
              <a:buAutoNum type="arabicPeriod"/>
            </a:pPr>
            <a:r>
              <a:rPr lang="en-US" dirty="0" smtClean="0"/>
              <a:t>Prompt new levels of budget </a:t>
            </a:r>
            <a:r>
              <a:rPr lang="en-US" b="1" dirty="0" smtClean="0"/>
              <a:t>transparency </a:t>
            </a:r>
            <a:r>
              <a:rPr lang="en-US" dirty="0" smtClean="0"/>
              <a:t>and community </a:t>
            </a:r>
            <a:r>
              <a:rPr lang="en-US" b="1" dirty="0" smtClean="0"/>
              <a:t>engagement</a:t>
            </a:r>
            <a:r>
              <a:rPr lang="en-US" dirty="0" smtClean="0"/>
              <a:t> </a:t>
            </a:r>
          </a:p>
          <a:p>
            <a:pPr marL="514350" indent="-514350">
              <a:buFont typeface="+mj-lt"/>
              <a:buAutoNum type="arabicPeriod"/>
            </a:pPr>
            <a:r>
              <a:rPr lang="en-US" b="1" dirty="0" smtClean="0"/>
              <a:t>Align planning with budgeting </a:t>
            </a:r>
            <a:r>
              <a:rPr lang="en-US" dirty="0" smtClean="0"/>
              <a:t>and use plans to tie resources to students.</a:t>
            </a:r>
          </a:p>
          <a:p>
            <a:pPr marL="514350" indent="-514350">
              <a:buFont typeface="+mj-lt"/>
              <a:buAutoNum type="arabicPeriod"/>
            </a:pPr>
            <a:r>
              <a:rPr lang="en-US" dirty="0" smtClean="0"/>
              <a:t>Support new levels of </a:t>
            </a:r>
            <a:r>
              <a:rPr lang="en-US" b="1" dirty="0" smtClean="0"/>
              <a:t>innovation</a:t>
            </a:r>
            <a:r>
              <a:rPr lang="en-US" dirty="0" smtClean="0"/>
              <a:t> in their districts.</a:t>
            </a:r>
          </a:p>
          <a:p>
            <a:pPr marL="0" indent="0">
              <a:buNone/>
            </a:pPr>
            <a:endParaRPr lang="en-US" dirty="0" smtClean="0">
              <a:solidFill>
                <a:schemeClr val="accent6">
                  <a:lumMod val="75000"/>
                </a:schemeClr>
              </a:solidFill>
            </a:endParaRPr>
          </a:p>
          <a:p>
            <a:pPr marL="0" indent="0">
              <a:buNone/>
            </a:pPr>
            <a:endParaRPr lang="en-US" dirty="0" smtClean="0">
              <a:solidFill>
                <a:schemeClr val="accent6">
                  <a:lumMod val="75000"/>
                </a:schemeClr>
              </a:solidFill>
            </a:endParaRPr>
          </a:p>
        </p:txBody>
      </p:sp>
      <p:sp>
        <p:nvSpPr>
          <p:cNvPr id="2" name="Title 1"/>
          <p:cNvSpPr>
            <a:spLocks noGrp="1"/>
          </p:cNvSpPr>
          <p:nvPr>
            <p:ph type="title"/>
          </p:nvPr>
        </p:nvSpPr>
        <p:spPr/>
        <p:txBody>
          <a:bodyPr/>
          <a:lstStyle/>
          <a:p>
            <a:r>
              <a:rPr lang="en-US" dirty="0" smtClean="0"/>
              <a:t>A New Day</a:t>
            </a:r>
            <a:endParaRPr lang="en-US" dirty="0"/>
          </a:p>
        </p:txBody>
      </p:sp>
    </p:spTree>
    <p:extLst>
      <p:ext uri="{BB962C8B-B14F-4D97-AF65-F5344CB8AC3E}">
        <p14:creationId xmlns="" xmlns:p14="http://schemas.microsoft.com/office/powerpoint/2010/main" val="3207219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The State Board has been charged with developing a template for the new Local Control Accountability Plan (LCAP).</a:t>
            </a:r>
          </a:p>
          <a:p>
            <a:pPr marL="0" indent="0">
              <a:buNone/>
            </a:pPr>
            <a:endParaRPr lang="en-US" dirty="0"/>
          </a:p>
          <a:p>
            <a:pPr marL="0" indent="0">
              <a:buNone/>
            </a:pPr>
            <a:r>
              <a:rPr lang="en-US" dirty="0" smtClean="0"/>
              <a:t>This will be available in early 2014.</a:t>
            </a:r>
          </a:p>
          <a:p>
            <a:pPr marL="0" indent="0">
              <a:buNone/>
            </a:pPr>
            <a:endParaRPr lang="en-US" dirty="0"/>
          </a:p>
          <a:p>
            <a:pPr marL="0" indent="0">
              <a:buNone/>
            </a:pPr>
            <a:r>
              <a:rPr lang="en-US" b="1" i="1" dirty="0" smtClean="0"/>
              <a:t>But Boards can and should start now by navigating by the big ideas behind LCFF.</a:t>
            </a:r>
            <a:endParaRPr lang="en-US" b="1" i="1" dirty="0"/>
          </a:p>
        </p:txBody>
      </p:sp>
      <p:sp>
        <p:nvSpPr>
          <p:cNvPr id="3" name="Title 2"/>
          <p:cNvSpPr>
            <a:spLocks noGrp="1"/>
          </p:cNvSpPr>
          <p:nvPr>
            <p:ph type="title"/>
          </p:nvPr>
        </p:nvSpPr>
        <p:spPr/>
        <p:txBody>
          <a:bodyPr>
            <a:normAutofit fontScale="90000"/>
          </a:bodyPr>
          <a:lstStyle/>
          <a:p>
            <a:r>
              <a:rPr lang="en-US" dirty="0" smtClean="0"/>
              <a:t>Many details remain to be worked out:</a:t>
            </a:r>
            <a:endParaRPr lang="en-US" dirty="0"/>
          </a:p>
        </p:txBody>
      </p:sp>
    </p:spTree>
    <p:extLst>
      <p:ext uri="{BB962C8B-B14F-4D97-AF65-F5344CB8AC3E}">
        <p14:creationId xmlns="" xmlns:p14="http://schemas.microsoft.com/office/powerpoint/2010/main" val="1267707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dirty="0" smtClean="0"/>
              <a:t>Pivot Learning Partners’ “Strategic </a:t>
            </a:r>
            <a:r>
              <a:rPr lang="en-US" sz="2800" dirty="0"/>
              <a:t>School Funding for </a:t>
            </a:r>
            <a:r>
              <a:rPr lang="en-US" sz="2800" dirty="0" smtClean="0"/>
              <a:t>Results” project:</a:t>
            </a:r>
            <a:endParaRPr lang="en-US" sz="2800" dirty="0"/>
          </a:p>
          <a:p>
            <a:pPr lvl="2"/>
            <a:r>
              <a:rPr lang="en-US" dirty="0" smtClean="0"/>
              <a:t>Partnered to </a:t>
            </a:r>
            <a:r>
              <a:rPr lang="en-US" dirty="0"/>
              <a:t>launch </a:t>
            </a:r>
            <a:r>
              <a:rPr lang="en-US" dirty="0" smtClean="0"/>
              <a:t>district-level finance reform in two districts:   Los Angeles and Twin Rivers Unified School Districts</a:t>
            </a:r>
          </a:p>
          <a:p>
            <a:pPr lvl="2"/>
            <a:r>
              <a:rPr lang="en-US" dirty="0" smtClean="0"/>
              <a:t>American Institute for Research (AIR) was research partner</a:t>
            </a:r>
          </a:p>
          <a:p>
            <a:r>
              <a:rPr lang="en-US" sz="2800" b="1" i="1" dirty="0" smtClean="0"/>
              <a:t>Lessons from this project influenced new state policy and shape the recommendations that follow.</a:t>
            </a:r>
          </a:p>
        </p:txBody>
      </p:sp>
      <p:sp>
        <p:nvSpPr>
          <p:cNvPr id="3" name="Title 2"/>
          <p:cNvSpPr>
            <a:spLocks noGrp="1"/>
          </p:cNvSpPr>
          <p:nvPr>
            <p:ph type="title"/>
          </p:nvPr>
        </p:nvSpPr>
        <p:spPr/>
        <p:txBody>
          <a:bodyPr>
            <a:normAutofit fontScale="90000"/>
          </a:bodyPr>
          <a:lstStyle/>
          <a:p>
            <a:r>
              <a:rPr lang="en-US" dirty="0" smtClean="0"/>
              <a:t>The LCFF Big Ideas reflect lessons from experiments in local </a:t>
            </a:r>
            <a:r>
              <a:rPr lang="en-US" dirty="0"/>
              <a:t>f</a:t>
            </a:r>
            <a:r>
              <a:rPr lang="en-US" dirty="0" smtClean="0"/>
              <a:t>inance </a:t>
            </a:r>
            <a:r>
              <a:rPr lang="en-US" dirty="0"/>
              <a:t>r</a:t>
            </a:r>
            <a:r>
              <a:rPr lang="en-US" dirty="0" smtClean="0"/>
              <a:t>eform: </a:t>
            </a:r>
            <a:endParaRPr lang="en-US" dirty="0"/>
          </a:p>
        </p:txBody>
      </p:sp>
    </p:spTree>
    <p:extLst>
      <p:ext uri="{BB962C8B-B14F-4D97-AF65-F5344CB8AC3E}">
        <p14:creationId xmlns="" xmlns:p14="http://schemas.microsoft.com/office/powerpoint/2010/main" val="1765717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Adopting goals</a:t>
            </a:r>
            <a:r>
              <a:rPr lang="en-US" dirty="0" smtClean="0"/>
              <a:t>:  </a:t>
            </a:r>
            <a:r>
              <a:rPr lang="en-US" i="1" dirty="0" smtClean="0"/>
              <a:t>Board goals are the tools to shape spending priorities.</a:t>
            </a:r>
          </a:p>
          <a:p>
            <a:r>
              <a:rPr lang="en-US" b="1" dirty="0" smtClean="0"/>
              <a:t>Revising the budget development calendar:   </a:t>
            </a:r>
            <a:r>
              <a:rPr lang="en-US" i="1" dirty="0" smtClean="0"/>
              <a:t>Budget development will need to start in the fall to connect planning with budgeting.</a:t>
            </a:r>
          </a:p>
          <a:p>
            <a:r>
              <a:rPr lang="en-US" b="1" dirty="0" smtClean="0"/>
              <a:t>Engaging the community: </a:t>
            </a:r>
            <a:r>
              <a:rPr lang="en-US" i="1" dirty="0" smtClean="0"/>
              <a:t>  Communities will need to help identify and prioritize strategies to meet the goals.</a:t>
            </a:r>
            <a:endParaRPr lang="en-US" b="1" dirty="0" smtClean="0"/>
          </a:p>
          <a:p>
            <a:endParaRPr lang="en-US" dirty="0"/>
          </a:p>
        </p:txBody>
      </p:sp>
      <p:sp>
        <p:nvSpPr>
          <p:cNvPr id="3" name="Title 2"/>
          <p:cNvSpPr>
            <a:spLocks noGrp="1"/>
          </p:cNvSpPr>
          <p:nvPr>
            <p:ph type="title"/>
          </p:nvPr>
        </p:nvSpPr>
        <p:spPr/>
        <p:txBody>
          <a:bodyPr>
            <a:noAutofit/>
          </a:bodyPr>
          <a:lstStyle/>
          <a:p>
            <a:r>
              <a:rPr lang="en-US" sz="3600" b="1" dirty="0" smtClean="0"/>
              <a:t>Boards can seize the LCFF opportunity by:</a:t>
            </a:r>
            <a:endParaRPr lang="en-US" sz="3600" b="1" dirty="0"/>
          </a:p>
        </p:txBody>
      </p:sp>
    </p:spTree>
    <p:extLst>
      <p:ext uri="{BB962C8B-B14F-4D97-AF65-F5344CB8AC3E}">
        <p14:creationId xmlns="" xmlns:p14="http://schemas.microsoft.com/office/powerpoint/2010/main" val="39880281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The new plan – the LCAP – will align Planning with Budgeting</a:t>
            </a:r>
            <a:endParaRPr lang="en-US" dirty="0"/>
          </a:p>
        </p:txBody>
      </p:sp>
      <p:graphicFrame>
        <p:nvGraphicFramePr>
          <p:cNvPr id="4" name="Diagram 3"/>
          <p:cNvGraphicFramePr/>
          <p:nvPr>
            <p:extLst>
              <p:ext uri="{D42A27DB-BD31-4B8C-83A1-F6EECF244321}">
                <p14:modId xmlns="" xmlns:p14="http://schemas.microsoft.com/office/powerpoint/2010/main" val="1090917878"/>
              </p:ext>
            </p:extLst>
          </p:nvPr>
        </p:nvGraphicFramePr>
        <p:xfrm>
          <a:off x="273132" y="1398338"/>
          <a:ext cx="8540668" cy="43781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258703" y="2420960"/>
            <a:ext cx="1270541" cy="461665"/>
          </a:xfrm>
          <a:prstGeom prst="rect">
            <a:avLst/>
          </a:prstGeom>
          <a:noFill/>
        </p:spPr>
        <p:txBody>
          <a:bodyPr wrap="none" rtlCol="0">
            <a:spAutoFit/>
          </a:bodyPr>
          <a:lstStyle/>
          <a:p>
            <a:r>
              <a:rPr lang="en-US" sz="2400" b="1" dirty="0" smtClean="0">
                <a:solidFill>
                  <a:schemeClr val="bg1"/>
                </a:solidFill>
              </a:rPr>
              <a:t>Reactive</a:t>
            </a:r>
            <a:endParaRPr lang="en-US" sz="2400" b="1" dirty="0">
              <a:solidFill>
                <a:schemeClr val="bg1"/>
              </a:solidFill>
            </a:endParaRPr>
          </a:p>
        </p:txBody>
      </p:sp>
      <p:sp>
        <p:nvSpPr>
          <p:cNvPr id="7" name="TextBox 6"/>
          <p:cNvSpPr txBox="1"/>
          <p:nvPr/>
        </p:nvSpPr>
        <p:spPr>
          <a:xfrm>
            <a:off x="5109670" y="2420960"/>
            <a:ext cx="1380250" cy="461665"/>
          </a:xfrm>
          <a:prstGeom prst="rect">
            <a:avLst/>
          </a:prstGeom>
          <a:noFill/>
        </p:spPr>
        <p:txBody>
          <a:bodyPr wrap="none" rtlCol="0">
            <a:spAutoFit/>
          </a:bodyPr>
          <a:lstStyle/>
          <a:p>
            <a:r>
              <a:rPr lang="en-US" sz="2400" b="1" dirty="0" smtClean="0">
                <a:solidFill>
                  <a:schemeClr val="bg1"/>
                </a:solidFill>
              </a:rPr>
              <a:t>Proactive</a:t>
            </a:r>
            <a:endParaRPr lang="en-US" sz="2400" b="1" dirty="0">
              <a:solidFill>
                <a:schemeClr val="bg1"/>
              </a:solidFill>
            </a:endParaRPr>
          </a:p>
        </p:txBody>
      </p:sp>
    </p:spTree>
    <p:extLst>
      <p:ext uri="{BB962C8B-B14F-4D97-AF65-F5344CB8AC3E}">
        <p14:creationId xmlns="" xmlns:p14="http://schemas.microsoft.com/office/powerpoint/2010/main" val="170137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039710"/>
            <a:ext cx="8229600" cy="3933567"/>
          </a:xfrm>
        </p:spPr>
        <p:txBody>
          <a:bodyPr>
            <a:normAutofit/>
          </a:bodyPr>
          <a:lstStyle/>
          <a:p>
            <a:pPr marL="514350" indent="-514350" algn="l">
              <a:buFont typeface="+mj-lt"/>
              <a:buAutoNum type="arabicPeriod"/>
            </a:pPr>
            <a:r>
              <a:rPr lang="en-US" sz="2800" dirty="0" smtClean="0"/>
              <a:t>Overview &amp; Key Dates</a:t>
            </a:r>
          </a:p>
          <a:p>
            <a:pPr marL="514350" indent="-514350" algn="l">
              <a:buFont typeface="+mj-lt"/>
              <a:buAutoNum type="arabicPeriod"/>
            </a:pPr>
            <a:r>
              <a:rPr lang="en-US" sz="2800" dirty="0" smtClean="0"/>
              <a:t>The Formula</a:t>
            </a:r>
          </a:p>
          <a:p>
            <a:pPr marL="514350" indent="-514350" algn="l">
              <a:buFont typeface="+mj-lt"/>
              <a:buAutoNum type="arabicPeriod"/>
            </a:pPr>
            <a:r>
              <a:rPr lang="en-US" sz="2800" dirty="0" smtClean="0"/>
              <a:t>Accountability Plans</a:t>
            </a:r>
          </a:p>
          <a:p>
            <a:pPr marL="514350" indent="-514350" algn="l">
              <a:buFont typeface="+mj-lt"/>
              <a:buAutoNum type="arabicPeriod"/>
            </a:pPr>
            <a:r>
              <a:rPr lang="en-US" sz="2800" dirty="0" smtClean="0"/>
              <a:t>What Boards Can </a:t>
            </a:r>
            <a:r>
              <a:rPr lang="en-US" sz="2800" dirty="0"/>
              <a:t>D</a:t>
            </a:r>
            <a:r>
              <a:rPr lang="en-US" sz="2800" dirty="0" smtClean="0"/>
              <a:t>o </a:t>
            </a:r>
            <a:r>
              <a:rPr lang="en-US" sz="2800" dirty="0"/>
              <a:t>N</a:t>
            </a:r>
            <a:r>
              <a:rPr lang="en-US" sz="2800" dirty="0" smtClean="0"/>
              <a:t>ow</a:t>
            </a:r>
          </a:p>
          <a:p>
            <a:pPr marL="514350" indent="-514350" algn="l">
              <a:buFont typeface="+mj-lt"/>
              <a:buAutoNum type="arabicPeriod"/>
            </a:pPr>
            <a:r>
              <a:rPr lang="en-US" sz="2800" dirty="0" smtClean="0"/>
              <a:t>Opportunities and Challenges </a:t>
            </a:r>
          </a:p>
          <a:p>
            <a:pPr marL="514350" indent="-514350" algn="l">
              <a:buFont typeface="+mj-lt"/>
              <a:buAutoNum type="arabicPeriod"/>
            </a:pPr>
            <a:r>
              <a:rPr lang="en-US" sz="2800" dirty="0" smtClean="0"/>
              <a:t>Q &amp; A</a:t>
            </a:r>
          </a:p>
          <a:p>
            <a:pPr algn="l"/>
            <a:endParaRPr lang="en-US" dirty="0" smtClean="0"/>
          </a:p>
        </p:txBody>
      </p:sp>
      <p:sp>
        <p:nvSpPr>
          <p:cNvPr id="2" name="Title 1"/>
          <p:cNvSpPr>
            <a:spLocks noGrp="1"/>
          </p:cNvSpPr>
          <p:nvPr>
            <p:ph type="title"/>
          </p:nvPr>
        </p:nvSpPr>
        <p:spPr/>
        <p:txBody>
          <a:bodyPr/>
          <a:lstStyle/>
          <a:p>
            <a:r>
              <a:rPr lang="en-US" dirty="0" smtClean="0"/>
              <a:t>Agenda</a:t>
            </a:r>
            <a:endParaRPr lang="en-US" dirty="0"/>
          </a:p>
        </p:txBody>
      </p:sp>
    </p:spTree>
    <p:extLst>
      <p:ext uri="{BB962C8B-B14F-4D97-AF65-F5344CB8AC3E}">
        <p14:creationId xmlns="" xmlns:p14="http://schemas.microsoft.com/office/powerpoint/2010/main" val="11942341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txBox="1">
            <a:spLocks/>
          </p:cNvSpPr>
          <p:nvPr/>
        </p:nvSpPr>
        <p:spPr>
          <a:xfrm>
            <a:off x="609600" y="152400"/>
            <a:ext cx="8305800" cy="12192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400" kern="1200">
                <a:solidFill>
                  <a:srgbClr val="0E5DA7"/>
                </a:solidFill>
                <a:latin typeface="+mj-lt"/>
                <a:ea typeface="+mj-ea"/>
                <a:cs typeface="+mj-cs"/>
              </a:defRPr>
            </a:lvl1pPr>
          </a:lstStyle>
          <a:p>
            <a:r>
              <a:rPr lang="en-US" sz="3600" dirty="0" smtClean="0"/>
              <a:t>What an aligned planning and budgeting process looks like</a:t>
            </a:r>
            <a:endParaRPr lang="en-US" sz="3600" dirty="0"/>
          </a:p>
        </p:txBody>
      </p:sp>
      <p:sp>
        <p:nvSpPr>
          <p:cNvPr id="5" name="Rounded Rectangle 4"/>
          <p:cNvSpPr/>
          <p:nvPr/>
        </p:nvSpPr>
        <p:spPr>
          <a:xfrm>
            <a:off x="5839097" y="3887946"/>
            <a:ext cx="3118104" cy="18013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ounded Rectangle 5"/>
          <p:cNvSpPr/>
          <p:nvPr/>
        </p:nvSpPr>
        <p:spPr>
          <a:xfrm>
            <a:off x="269748" y="3887946"/>
            <a:ext cx="3118104" cy="18013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p:cNvSpPr/>
          <p:nvPr/>
        </p:nvSpPr>
        <p:spPr>
          <a:xfrm>
            <a:off x="5867400" y="1592826"/>
            <a:ext cx="3121756" cy="180145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7"/>
          <p:cNvSpPr/>
          <p:nvPr/>
        </p:nvSpPr>
        <p:spPr>
          <a:xfrm>
            <a:off x="269748" y="1592826"/>
            <a:ext cx="3118104" cy="18013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Content Placeholder 5"/>
          <p:cNvGraphicFramePr>
            <a:graphicFrameLocks/>
          </p:cNvGraphicFramePr>
          <p:nvPr>
            <p:extLst>
              <p:ext uri="{D42A27DB-BD31-4B8C-83A1-F6EECF244321}">
                <p14:modId xmlns="" xmlns:p14="http://schemas.microsoft.com/office/powerpoint/2010/main" val="1622841889"/>
              </p:ext>
            </p:extLst>
          </p:nvPr>
        </p:nvGraphicFramePr>
        <p:xfrm>
          <a:off x="1325880" y="1826174"/>
          <a:ext cx="6522720" cy="3596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Circular Arrow 9"/>
          <p:cNvSpPr/>
          <p:nvPr/>
        </p:nvSpPr>
        <p:spPr>
          <a:xfrm rot="15865525">
            <a:off x="2452506" y="1480230"/>
            <a:ext cx="4189842" cy="4288528"/>
          </a:xfrm>
          <a:prstGeom prst="circularArrow">
            <a:avLst>
              <a:gd name="adj1" fmla="val 1982"/>
              <a:gd name="adj2" fmla="val 1534385"/>
              <a:gd name="adj3" fmla="val 20457691"/>
              <a:gd name="adj4" fmla="val 484505"/>
              <a:gd name="adj5" fmla="val 12658"/>
            </a:avLst>
          </a:prstGeom>
          <a:solidFill>
            <a:schemeClr val="accent2"/>
          </a:solidFill>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sp>
        <p:nvSpPr>
          <p:cNvPr id="11" name="TextBox 10"/>
          <p:cNvSpPr txBox="1"/>
          <p:nvPr/>
        </p:nvSpPr>
        <p:spPr>
          <a:xfrm>
            <a:off x="5290449" y="3480169"/>
            <a:ext cx="2968431" cy="246221"/>
          </a:xfrm>
          <a:prstGeom prst="rect">
            <a:avLst/>
          </a:prstGeom>
          <a:solidFill>
            <a:schemeClr val="accent2"/>
          </a:solidFill>
          <a:ln>
            <a:solidFill>
              <a:schemeClr val="bg1"/>
            </a:solidFill>
          </a:ln>
        </p:spPr>
        <p:txBody>
          <a:bodyPr wrap="square" rtlCol="0">
            <a:spAutoFit/>
          </a:bodyPr>
          <a:lstStyle/>
          <a:p>
            <a:r>
              <a:rPr lang="en-US" sz="1000" b="1" dirty="0" smtClean="0">
                <a:solidFill>
                  <a:schemeClr val="bg1"/>
                </a:solidFill>
              </a:rPr>
              <a:t>Ongoing stakeholder engagement and data analysis</a:t>
            </a:r>
            <a:endParaRPr lang="en-US" sz="1000" b="1" dirty="0">
              <a:solidFill>
                <a:schemeClr val="bg1"/>
              </a:solidFill>
            </a:endParaRPr>
          </a:p>
        </p:txBody>
      </p:sp>
      <p:sp>
        <p:nvSpPr>
          <p:cNvPr id="12" name="TextBox 11"/>
          <p:cNvSpPr txBox="1"/>
          <p:nvPr/>
        </p:nvSpPr>
        <p:spPr>
          <a:xfrm>
            <a:off x="474405" y="1623921"/>
            <a:ext cx="2676609" cy="1877437"/>
          </a:xfrm>
          <a:prstGeom prst="rect">
            <a:avLst/>
          </a:prstGeom>
          <a:noFill/>
        </p:spPr>
        <p:txBody>
          <a:bodyPr wrap="square" rtlCol="0">
            <a:spAutoFit/>
          </a:bodyPr>
          <a:lstStyle/>
          <a:p>
            <a:pPr lvl="0"/>
            <a:r>
              <a:rPr lang="en-US" b="1" dirty="0" smtClean="0"/>
              <a:t>Implement</a:t>
            </a:r>
          </a:p>
          <a:p>
            <a:pPr lvl="0"/>
            <a:r>
              <a:rPr lang="en-US" sz="1400" dirty="0" smtClean="0"/>
              <a:t>Begin implementation of school and district plans</a:t>
            </a:r>
          </a:p>
          <a:p>
            <a:pPr marL="171450" lvl="0" indent="-171450">
              <a:buFont typeface="Arial" pitchFamily="34" charset="0"/>
              <a:buChar char="•"/>
            </a:pPr>
            <a:r>
              <a:rPr lang="en-US" sz="1400" dirty="0" smtClean="0"/>
              <a:t> Training and PD calendar for staff</a:t>
            </a:r>
          </a:p>
          <a:p>
            <a:pPr marL="171450" lvl="0" indent="-171450">
              <a:buFont typeface="Arial" pitchFamily="34" charset="0"/>
              <a:buChar char="•"/>
            </a:pPr>
            <a:r>
              <a:rPr lang="en-US" sz="1400" dirty="0" smtClean="0"/>
              <a:t>Continue to engage community on implementation </a:t>
            </a:r>
          </a:p>
          <a:p>
            <a:pPr lvl="0"/>
            <a:endParaRPr lang="en-US" sz="1400" dirty="0"/>
          </a:p>
        </p:txBody>
      </p:sp>
      <p:sp>
        <p:nvSpPr>
          <p:cNvPr id="13" name="TextBox 12"/>
          <p:cNvSpPr txBox="1"/>
          <p:nvPr/>
        </p:nvSpPr>
        <p:spPr>
          <a:xfrm>
            <a:off x="6109289" y="1661272"/>
            <a:ext cx="2868562" cy="1700466"/>
          </a:xfrm>
          <a:prstGeom prst="rect">
            <a:avLst/>
          </a:prstGeom>
          <a:noFill/>
        </p:spPr>
        <p:txBody>
          <a:bodyPr wrap="square" rtlCol="0">
            <a:spAutoFit/>
          </a:bodyPr>
          <a:lstStyle/>
          <a:p>
            <a:pPr>
              <a:spcAft>
                <a:spcPts val="100"/>
              </a:spcAft>
            </a:pPr>
            <a:r>
              <a:rPr lang="en-US" b="1" dirty="0" smtClean="0"/>
              <a:t>Develop goals, priorities</a:t>
            </a:r>
          </a:p>
          <a:p>
            <a:pPr marL="285750" indent="-285750">
              <a:spcAft>
                <a:spcPts val="100"/>
              </a:spcAft>
              <a:buFont typeface="Arial" pitchFamily="34" charset="0"/>
              <a:buChar char="•"/>
            </a:pPr>
            <a:r>
              <a:rPr lang="en-US" sz="1400" dirty="0" smtClean="0"/>
              <a:t>Review data, assess community needs</a:t>
            </a:r>
          </a:p>
          <a:p>
            <a:pPr marL="285750" indent="-285750">
              <a:spcAft>
                <a:spcPts val="100"/>
              </a:spcAft>
              <a:buFont typeface="Arial" pitchFamily="34" charset="0"/>
              <a:buChar char="•"/>
            </a:pPr>
            <a:r>
              <a:rPr lang="en-US" sz="1400" dirty="0" smtClean="0"/>
              <a:t>Revisit district, school goals , revise and adopt</a:t>
            </a:r>
          </a:p>
          <a:p>
            <a:pPr marL="285750" indent="-285750">
              <a:spcAft>
                <a:spcPts val="100"/>
              </a:spcAft>
              <a:buFont typeface="Arial" pitchFamily="34" charset="0"/>
              <a:buChar char="•"/>
            </a:pPr>
            <a:r>
              <a:rPr lang="en-US" sz="1400" dirty="0" smtClean="0"/>
              <a:t>Identify and prioritize strategies and activities.  </a:t>
            </a:r>
          </a:p>
        </p:txBody>
      </p:sp>
      <p:sp>
        <p:nvSpPr>
          <p:cNvPr id="15" name="TextBox 14"/>
          <p:cNvSpPr txBox="1"/>
          <p:nvPr/>
        </p:nvSpPr>
        <p:spPr>
          <a:xfrm>
            <a:off x="474405" y="4001214"/>
            <a:ext cx="2590800" cy="1561966"/>
          </a:xfrm>
          <a:prstGeom prst="rect">
            <a:avLst/>
          </a:prstGeom>
          <a:noFill/>
        </p:spPr>
        <p:txBody>
          <a:bodyPr wrap="square" rtlCol="0">
            <a:spAutoFit/>
          </a:bodyPr>
          <a:lstStyle/>
          <a:p>
            <a:pPr>
              <a:spcAft>
                <a:spcPts val="300"/>
              </a:spcAft>
            </a:pPr>
            <a:r>
              <a:rPr lang="en-US" b="1" dirty="0" smtClean="0"/>
              <a:t>Finalize school plans</a:t>
            </a:r>
            <a:endParaRPr lang="en-US" sz="1200" dirty="0" smtClean="0"/>
          </a:p>
          <a:p>
            <a:pPr marL="285750" indent="-285750">
              <a:spcAft>
                <a:spcPts val="300"/>
              </a:spcAft>
              <a:buFont typeface="Arial" pitchFamily="34" charset="0"/>
              <a:buChar char="•"/>
            </a:pPr>
            <a:r>
              <a:rPr lang="en-US" sz="1400" dirty="0" smtClean="0"/>
              <a:t>Layoff notices (if needed)</a:t>
            </a:r>
          </a:p>
          <a:p>
            <a:pPr marL="285750" lvl="0" indent="-285750">
              <a:spcAft>
                <a:spcPts val="300"/>
              </a:spcAft>
              <a:buFont typeface="Arial" pitchFamily="34" charset="0"/>
              <a:buChar char="•"/>
            </a:pPr>
            <a:r>
              <a:rPr lang="en-US" sz="1400" dirty="0" smtClean="0"/>
              <a:t>Review budget and school site plan with stakeholders</a:t>
            </a:r>
          </a:p>
          <a:p>
            <a:pPr marL="285750" lvl="0" indent="-285750">
              <a:spcAft>
                <a:spcPts val="300"/>
              </a:spcAft>
              <a:buFont typeface="Arial" pitchFamily="34" charset="0"/>
              <a:buChar char="•"/>
            </a:pPr>
            <a:r>
              <a:rPr lang="en-US" sz="1400" dirty="0" smtClean="0"/>
              <a:t>Submit school plan for final School Board approval</a:t>
            </a:r>
          </a:p>
        </p:txBody>
      </p:sp>
      <p:sp>
        <p:nvSpPr>
          <p:cNvPr id="16" name="Rounded Rectangle 15"/>
          <p:cNvSpPr/>
          <p:nvPr/>
        </p:nvSpPr>
        <p:spPr>
          <a:xfrm>
            <a:off x="2382915" y="5879690"/>
            <a:ext cx="4186145"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“He who fails to plan is planning to fail.” </a:t>
            </a:r>
          </a:p>
          <a:p>
            <a:pPr algn="ctr"/>
            <a:r>
              <a:rPr lang="en-US" sz="1400" b="1" dirty="0" smtClean="0">
                <a:solidFill>
                  <a:schemeClr val="tx1"/>
                </a:solidFill>
              </a:rPr>
              <a:t>Winston Churchill</a:t>
            </a:r>
            <a:endParaRPr lang="en-US" sz="1400" b="1" dirty="0">
              <a:solidFill>
                <a:schemeClr val="tx1"/>
              </a:solidFill>
            </a:endParaRPr>
          </a:p>
        </p:txBody>
      </p:sp>
      <p:sp>
        <p:nvSpPr>
          <p:cNvPr id="17" name="TextBox 16"/>
          <p:cNvSpPr txBox="1"/>
          <p:nvPr/>
        </p:nvSpPr>
        <p:spPr>
          <a:xfrm>
            <a:off x="3319486" y="5412315"/>
            <a:ext cx="2590800" cy="276999"/>
          </a:xfrm>
          <a:prstGeom prst="rect">
            <a:avLst/>
          </a:prstGeom>
          <a:noFill/>
        </p:spPr>
        <p:txBody>
          <a:bodyPr wrap="square" rtlCol="0">
            <a:spAutoFit/>
          </a:bodyPr>
          <a:lstStyle/>
          <a:p>
            <a:r>
              <a:rPr lang="en-US" sz="1200" dirty="0" smtClean="0"/>
              <a:t>l</a:t>
            </a:r>
            <a:endParaRPr lang="en-US" sz="1200" dirty="0"/>
          </a:p>
        </p:txBody>
      </p:sp>
      <p:sp>
        <p:nvSpPr>
          <p:cNvPr id="19" name="TextBox 18"/>
          <p:cNvSpPr txBox="1"/>
          <p:nvPr/>
        </p:nvSpPr>
        <p:spPr>
          <a:xfrm>
            <a:off x="6108185" y="4001214"/>
            <a:ext cx="2807216" cy="1661993"/>
          </a:xfrm>
          <a:prstGeom prst="rect">
            <a:avLst/>
          </a:prstGeom>
          <a:noFill/>
        </p:spPr>
        <p:txBody>
          <a:bodyPr wrap="square" rtlCol="0">
            <a:spAutoFit/>
          </a:bodyPr>
          <a:lstStyle/>
          <a:p>
            <a:r>
              <a:rPr lang="en-US" b="1" dirty="0" smtClean="0"/>
              <a:t>Budget developed</a:t>
            </a:r>
            <a:endParaRPr lang="en-US" sz="1400" dirty="0" smtClean="0"/>
          </a:p>
          <a:p>
            <a:pPr marL="285750" indent="-285750">
              <a:buFont typeface="Arial" pitchFamily="34" charset="0"/>
              <a:buChar char="•"/>
            </a:pPr>
            <a:r>
              <a:rPr lang="en-US" sz="1400" dirty="0" smtClean="0"/>
              <a:t>Identify resources</a:t>
            </a:r>
          </a:p>
          <a:p>
            <a:pPr marL="285750" indent="-285750">
              <a:buFont typeface="Arial" pitchFamily="34" charset="0"/>
              <a:buChar char="•"/>
            </a:pPr>
            <a:r>
              <a:rPr lang="en-US" sz="1400" dirty="0" smtClean="0"/>
              <a:t>Fund high priority  strategies</a:t>
            </a:r>
          </a:p>
          <a:p>
            <a:pPr marL="285750" indent="-285750">
              <a:buFont typeface="Arial" pitchFamily="34" charset="0"/>
              <a:buChar char="•"/>
            </a:pPr>
            <a:r>
              <a:rPr lang="en-US" sz="1400" dirty="0" smtClean="0"/>
              <a:t>Submit LCAP, budget to COE</a:t>
            </a:r>
          </a:p>
          <a:p>
            <a:pPr marL="285750" indent="-285750">
              <a:buFont typeface="Arial" pitchFamily="34" charset="0"/>
              <a:buChar char="•"/>
            </a:pPr>
            <a:r>
              <a:rPr lang="en-US" sz="1400" dirty="0" smtClean="0"/>
              <a:t>Gain consensus with stakeholders on school  budget</a:t>
            </a:r>
          </a:p>
          <a:p>
            <a:pPr marL="285750" indent="-285750">
              <a:buFont typeface="Arial" pitchFamily="34" charset="0"/>
              <a:buChar char="•"/>
            </a:pPr>
            <a:r>
              <a:rPr lang="en-US" sz="1400" dirty="0" smtClean="0"/>
              <a:t>Finalize staffing decisions </a:t>
            </a:r>
            <a:endParaRPr lang="en-US" sz="1400" dirty="0"/>
          </a:p>
        </p:txBody>
      </p:sp>
    </p:spTree>
    <p:extLst>
      <p:ext uri="{BB962C8B-B14F-4D97-AF65-F5344CB8AC3E}">
        <p14:creationId xmlns="" xmlns:p14="http://schemas.microsoft.com/office/powerpoint/2010/main" val="33584288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level of investment are we making in each of our goals? </a:t>
            </a:r>
          </a:p>
          <a:p>
            <a:r>
              <a:rPr lang="en-US" dirty="0" smtClean="0"/>
              <a:t>What level of investment are we making in each of our target student populations?</a:t>
            </a:r>
          </a:p>
          <a:p>
            <a:r>
              <a:rPr lang="en-US" dirty="0" smtClean="0"/>
              <a:t>What level of investment are we making in each of our schools?</a:t>
            </a:r>
          </a:p>
          <a:p>
            <a:r>
              <a:rPr lang="en-US" dirty="0"/>
              <a:t>Are we investing the right amounts in the right places</a:t>
            </a:r>
            <a:r>
              <a:rPr lang="en-US" dirty="0" smtClean="0"/>
              <a:t>?  How would we know?</a:t>
            </a:r>
            <a:endParaRPr lang="en-US" dirty="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LCFF will empower Boards to ask important new questions:</a:t>
            </a:r>
            <a:endParaRPr lang="en-US" dirty="0"/>
          </a:p>
        </p:txBody>
      </p:sp>
    </p:spTree>
    <p:extLst>
      <p:ext uri="{BB962C8B-B14F-4D97-AF65-F5344CB8AC3E}">
        <p14:creationId xmlns="" xmlns:p14="http://schemas.microsoft.com/office/powerpoint/2010/main" val="7345339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42" name="Title 11"/>
          <p:cNvSpPr>
            <a:spLocks noGrp="1"/>
          </p:cNvSpPr>
          <p:nvPr>
            <p:ph type="title"/>
          </p:nvPr>
        </p:nvSpPr>
        <p:spPr/>
        <p:txBody>
          <a:bodyPr/>
          <a:lstStyle/>
          <a:p>
            <a:r>
              <a:rPr lang="en-US" sz="3200" dirty="0" smtClean="0"/>
              <a:t>New Roles for Software:  One Example of a 21</a:t>
            </a:r>
            <a:r>
              <a:rPr lang="en-US" sz="3200" baseline="30000" dirty="0" smtClean="0"/>
              <a:t>st</a:t>
            </a:r>
            <a:r>
              <a:rPr lang="en-US" sz="3200" dirty="0" smtClean="0"/>
              <a:t> Century Solution </a:t>
            </a:r>
          </a:p>
        </p:txBody>
      </p:sp>
      <p:graphicFrame>
        <p:nvGraphicFramePr>
          <p:cNvPr id="5" name="Content Placeholder 3"/>
          <p:cNvGraphicFramePr>
            <a:graphicFrameLocks/>
          </p:cNvGraphicFramePr>
          <p:nvPr>
            <p:extLst>
              <p:ext uri="{D42A27DB-BD31-4B8C-83A1-F6EECF244321}">
                <p14:modId xmlns="" xmlns:p14="http://schemas.microsoft.com/office/powerpoint/2010/main" val="3441877980"/>
              </p:ext>
            </p:extLst>
          </p:nvPr>
        </p:nvGraphicFramePr>
        <p:xfrm>
          <a:off x="-770022" y="1708647"/>
          <a:ext cx="7876535" cy="44403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Oval 1"/>
          <p:cNvSpPr/>
          <p:nvPr/>
        </p:nvSpPr>
        <p:spPr>
          <a:xfrm>
            <a:off x="577880" y="1515891"/>
            <a:ext cx="5116073" cy="5107865"/>
          </a:xfrm>
          <a:prstGeom prst="ellipse">
            <a:avLst/>
          </a:prstGeom>
          <a:noFill/>
          <a:ln w="254000"/>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dirty="0"/>
          </a:p>
        </p:txBody>
      </p:sp>
      <p:sp>
        <p:nvSpPr>
          <p:cNvPr id="3" name="Isosceles Triangle 2"/>
          <p:cNvSpPr/>
          <p:nvPr/>
        </p:nvSpPr>
        <p:spPr>
          <a:xfrm rot="7762147">
            <a:off x="4626517" y="2122321"/>
            <a:ext cx="729695" cy="38405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ular Callout 9"/>
          <p:cNvSpPr/>
          <p:nvPr/>
        </p:nvSpPr>
        <p:spPr>
          <a:xfrm>
            <a:off x="6031389" y="2266491"/>
            <a:ext cx="2611541" cy="1847314"/>
          </a:xfrm>
          <a:prstGeom prst="wedgeRectCallout">
            <a:avLst>
              <a:gd name="adj1" fmla="val -62625"/>
              <a:gd name="adj2" fmla="val 8584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smtClean="0">
                <a:solidFill>
                  <a:schemeClr val="tx1"/>
                </a:solidFill>
              </a:rPr>
              <a:t>Technology will allow districts to leverage this new opportunity.   </a:t>
            </a:r>
          </a:p>
          <a:p>
            <a:pPr marL="285750" indent="-285750">
              <a:buFont typeface="Wingdings" pitchFamily="2" charset="2"/>
              <a:buChar char="Ø"/>
            </a:pPr>
            <a:endParaRPr lang="en-US" sz="1600" b="1" dirty="0">
              <a:solidFill>
                <a:schemeClr val="tx1"/>
              </a:solidFill>
            </a:endParaRPr>
          </a:p>
        </p:txBody>
      </p:sp>
    </p:spTree>
    <p:extLst>
      <p:ext uri="{BB962C8B-B14F-4D97-AF65-F5344CB8AC3E}">
        <p14:creationId xmlns="" xmlns:p14="http://schemas.microsoft.com/office/powerpoint/2010/main" val="36096298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685800" y="2375065"/>
            <a:ext cx="7772400" cy="1470025"/>
          </a:xfrm>
        </p:spPr>
        <p:txBody>
          <a:bodyPr>
            <a:normAutofit fontScale="90000"/>
          </a:bodyPr>
          <a:lstStyle/>
          <a:p>
            <a:r>
              <a:rPr lang="en-US" dirty="0" smtClean="0"/>
              <a:t>Thank you!</a:t>
            </a:r>
            <a:br>
              <a:rPr lang="en-US" dirty="0" smtClean="0"/>
            </a:br>
            <a:r>
              <a:rPr lang="en-US" dirty="0" smtClean="0"/>
              <a:t/>
            </a:r>
            <a:br>
              <a:rPr lang="en-US" dirty="0" smtClean="0"/>
            </a:br>
            <a:r>
              <a:rPr lang="en-US" sz="4000" dirty="0" smtClean="0"/>
              <a:t>Merrill Vargo</a:t>
            </a:r>
            <a:br>
              <a:rPr lang="en-US" sz="4000" dirty="0" smtClean="0"/>
            </a:br>
            <a:r>
              <a:rPr lang="en-US" sz="4000" dirty="0" smtClean="0"/>
              <a:t>Pivot Learning Partners</a:t>
            </a:r>
            <a:r>
              <a:rPr lang="en-US" dirty="0" smtClean="0"/>
              <a:t/>
            </a:r>
            <a:br>
              <a:rPr lang="en-US" dirty="0" smtClean="0"/>
            </a:br>
            <a:r>
              <a:rPr lang="en-US" sz="2700" dirty="0" smtClean="0"/>
              <a:t>mvargo@pivotlearningpartners.org</a:t>
            </a:r>
            <a:r>
              <a:rPr lang="en-US" dirty="0" smtClean="0"/>
              <a:t/>
            </a:r>
            <a:br>
              <a:rPr lang="en-US" dirty="0" smtClean="0"/>
            </a:br>
            <a:r>
              <a:rPr lang="en-US" dirty="0" smtClean="0"/>
              <a:t/>
            </a:r>
            <a:br>
              <a:rPr lang="en-US" dirty="0" smtClean="0"/>
            </a:br>
            <a:endParaRPr lang="en-US" dirty="0"/>
          </a:p>
        </p:txBody>
      </p:sp>
      <p:sp>
        <p:nvSpPr>
          <p:cNvPr id="2" name="Content Placeholder 1"/>
          <p:cNvSpPr>
            <a:spLocks noGrp="1"/>
          </p:cNvSpPr>
          <p:nvPr>
            <p:ph type="subTitle" idx="1"/>
          </p:nvPr>
        </p:nvSpPr>
        <p:spPr/>
        <p:txBody>
          <a:bodyPr>
            <a:noAutofit/>
          </a:bodyPr>
          <a:lstStyle/>
          <a:p>
            <a:endParaRPr lang="en-US" sz="2000" dirty="0" smtClean="0"/>
          </a:p>
          <a:p>
            <a:endParaRPr lang="en-US" sz="2000" dirty="0"/>
          </a:p>
          <a:p>
            <a:endParaRPr lang="en-US" sz="2000" dirty="0" smtClean="0"/>
          </a:p>
          <a:p>
            <a:r>
              <a:rPr lang="en-US" dirty="0"/>
              <a:t> </a:t>
            </a:r>
            <a:r>
              <a:rPr lang="en-US" dirty="0" smtClean="0"/>
              <a:t>   </a:t>
            </a:r>
            <a:endParaRPr lang="en-US" sz="2000" dirty="0"/>
          </a:p>
          <a:p>
            <a:pPr marL="0" indent="0">
              <a:buNone/>
            </a:pPr>
            <a:endParaRPr lang="en-US" sz="2000" dirty="0" smtClean="0"/>
          </a:p>
        </p:txBody>
      </p:sp>
    </p:spTree>
    <p:extLst>
      <p:ext uri="{BB962C8B-B14F-4D97-AF65-F5344CB8AC3E}">
        <p14:creationId xmlns="" xmlns:p14="http://schemas.microsoft.com/office/powerpoint/2010/main" val="14927543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96935"/>
            <a:ext cx="8229600" cy="3929228"/>
          </a:xfrm>
        </p:spPr>
        <p:txBody>
          <a:bodyPr/>
          <a:lstStyle/>
          <a:p>
            <a:pPr algn="ctr">
              <a:buNone/>
            </a:pPr>
            <a:r>
              <a:rPr lang="en-US" sz="19900" dirty="0" smtClean="0"/>
              <a:t>Q &amp; A</a:t>
            </a:r>
            <a:endParaRPr lang="en-US" sz="199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34</a:t>
            </a:fld>
            <a:endParaRPr lang="en-US" dirty="0"/>
          </a:p>
        </p:txBody>
      </p:sp>
      <p:sp>
        <p:nvSpPr>
          <p:cNvPr id="4" name="Title 3"/>
          <p:cNvSpPr>
            <a:spLocks noGrp="1"/>
          </p:cNvSpPr>
          <p:nvPr>
            <p:ph type="title"/>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96331"/>
            <a:ext cx="8229600" cy="5125144"/>
          </a:xfrm>
        </p:spPr>
        <p:txBody>
          <a:bodyPr/>
          <a:lstStyle/>
          <a:p>
            <a:pPr>
              <a:buNone/>
            </a:pPr>
            <a:r>
              <a:rPr lang="en-US" dirty="0" smtClean="0"/>
              <a:t>Andrea Ball, Legislative Advocate, CSBA </a:t>
            </a:r>
            <a:r>
              <a:rPr lang="en-US" dirty="0" smtClean="0">
                <a:solidFill>
                  <a:srgbClr val="002060"/>
                </a:solidFill>
              </a:rPr>
              <a:t>aball@csba.org</a:t>
            </a:r>
          </a:p>
          <a:p>
            <a:pPr>
              <a:buNone/>
            </a:pPr>
            <a:endParaRPr lang="en-US" dirty="0" smtClean="0"/>
          </a:p>
          <a:p>
            <a:pPr>
              <a:buNone/>
            </a:pPr>
            <a:r>
              <a:rPr lang="en-US" dirty="0" smtClean="0"/>
              <a:t>Teri Burns, Senior Director, Policy &amp; Programs, CSBA, </a:t>
            </a:r>
            <a:r>
              <a:rPr lang="en-US" dirty="0" smtClean="0">
                <a:solidFill>
                  <a:srgbClr val="002060"/>
                </a:solidFill>
              </a:rPr>
              <a:t>tburns@csba.org </a:t>
            </a:r>
          </a:p>
          <a:p>
            <a:pPr>
              <a:buNone/>
            </a:pPr>
            <a:endParaRPr lang="en-US" dirty="0" smtClean="0"/>
          </a:p>
          <a:p>
            <a:pPr>
              <a:buNone/>
            </a:pPr>
            <a:r>
              <a:rPr lang="en-US" dirty="0" smtClean="0"/>
              <a:t>Merrill </a:t>
            </a:r>
            <a:r>
              <a:rPr lang="en-US" dirty="0" err="1" smtClean="0"/>
              <a:t>Vargo</a:t>
            </a:r>
            <a:r>
              <a:rPr lang="en-US" dirty="0" smtClean="0"/>
              <a:t>, Executive Director, Pivot Learning Partners, </a:t>
            </a:r>
            <a:r>
              <a:rPr lang="en-US" dirty="0" smtClean="0">
                <a:solidFill>
                  <a:srgbClr val="002060"/>
                </a:solidFill>
              </a:rPr>
              <a:t>mvargo@pivotlearningpartners.org</a:t>
            </a:r>
            <a:r>
              <a:rPr lang="en-US" dirty="0" smtClean="0"/>
              <a:t> </a:t>
            </a:r>
          </a:p>
        </p:txBody>
      </p:sp>
      <p:sp>
        <p:nvSpPr>
          <p:cNvPr id="3" name="Slide Number Placeholder 2"/>
          <p:cNvSpPr>
            <a:spLocks noGrp="1"/>
          </p:cNvSpPr>
          <p:nvPr>
            <p:ph type="sldNum" sz="quarter" idx="12"/>
          </p:nvPr>
        </p:nvSpPr>
        <p:spPr/>
        <p:txBody>
          <a:bodyPr/>
          <a:lstStyle/>
          <a:p>
            <a:fld id="{37F746FE-A7A7-B049-B317-4846C2E6CE80}" type="slidenum">
              <a:rPr lang="en-US" smtClean="0"/>
              <a:pPr/>
              <a:t>35</a:t>
            </a:fld>
            <a:endParaRPr lang="en-US" dirty="0"/>
          </a:p>
        </p:txBody>
      </p:sp>
      <p:sp>
        <p:nvSpPr>
          <p:cNvPr id="4" name="Title 3"/>
          <p:cNvSpPr>
            <a:spLocks noGrp="1"/>
          </p:cNvSpPr>
          <p:nvPr>
            <p:ph type="title"/>
          </p:nvPr>
        </p:nvSpPr>
        <p:spPr/>
        <p:txBody>
          <a:bodyPr/>
          <a:lstStyle/>
          <a:p>
            <a:r>
              <a:rPr lang="en-US" dirty="0" smtClean="0"/>
              <a:t>Contact Information</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39186"/>
            <a:ext cx="8229600" cy="4754211"/>
          </a:xfrm>
        </p:spPr>
        <p:txBody>
          <a:bodyPr/>
          <a:lstStyle/>
          <a:p>
            <a:pPr>
              <a:buNone/>
            </a:pPr>
            <a:r>
              <a:rPr lang="en-US" sz="2800" dirty="0" smtClean="0"/>
              <a:t>SBE/CDE LCFF Regional Input Sessions</a:t>
            </a:r>
          </a:p>
          <a:p>
            <a:pPr>
              <a:buNone/>
            </a:pPr>
            <a:endParaRPr lang="en-US" sz="2800" dirty="0" smtClean="0"/>
          </a:p>
          <a:p>
            <a:pPr>
              <a:buNone/>
            </a:pPr>
            <a:endParaRPr lang="en-US" sz="2800" dirty="0" smtClean="0"/>
          </a:p>
          <a:p>
            <a:pPr>
              <a:buSzPct val="80000"/>
              <a:buNone/>
            </a:pPr>
            <a:endParaRPr lang="en-US" sz="1900" dirty="0" smtClean="0"/>
          </a:p>
          <a:p>
            <a:pPr lvl="1">
              <a:buSzPct val="80000"/>
              <a:buFont typeface="Courier New" pitchFamily="49" charset="0"/>
              <a:buChar char="o"/>
            </a:pPr>
            <a:endParaRPr lang="en-US" sz="1500" dirty="0" smtClean="0"/>
          </a:p>
          <a:p>
            <a:pPr lvl="1">
              <a:buSzPct val="80000"/>
              <a:buFont typeface="Courier New" pitchFamily="49" charset="0"/>
              <a:buChar char="o"/>
            </a:pPr>
            <a:endParaRPr lang="en-US" sz="1500" dirty="0" smtClean="0"/>
          </a:p>
          <a:p>
            <a:pPr lvl="1">
              <a:buSzPct val="80000"/>
              <a:buFont typeface="Courier New" pitchFamily="49" charset="0"/>
              <a:buChar char="o"/>
            </a:pPr>
            <a:endParaRPr lang="en-US" sz="1500" dirty="0" smtClean="0"/>
          </a:p>
          <a:p>
            <a:pPr lvl="1">
              <a:buSzPct val="80000"/>
              <a:buFont typeface="Courier New" pitchFamily="49" charset="0"/>
              <a:buChar char="o"/>
            </a:pPr>
            <a:endParaRPr lang="en-US" sz="1500" dirty="0" smtClean="0"/>
          </a:p>
          <a:p>
            <a:pPr lvl="1">
              <a:buSzPct val="80000"/>
              <a:buFont typeface="Courier New" pitchFamily="49" charset="0"/>
              <a:buChar char="o"/>
            </a:pPr>
            <a:endParaRPr lang="en-US" sz="1500" dirty="0" smtClean="0"/>
          </a:p>
        </p:txBody>
      </p:sp>
      <p:sp>
        <p:nvSpPr>
          <p:cNvPr id="3" name="Slide Number Placeholder 2"/>
          <p:cNvSpPr>
            <a:spLocks noGrp="1"/>
          </p:cNvSpPr>
          <p:nvPr>
            <p:ph type="sldNum" sz="quarter" idx="12"/>
          </p:nvPr>
        </p:nvSpPr>
        <p:spPr/>
        <p:txBody>
          <a:bodyPr/>
          <a:lstStyle/>
          <a:p>
            <a:fld id="{37F746FE-A7A7-B049-B317-4846C2E6CE80}" type="slidenum">
              <a:rPr lang="en-US" smtClean="0"/>
              <a:pPr/>
              <a:t>36</a:t>
            </a:fld>
            <a:endParaRPr lang="en-US" dirty="0"/>
          </a:p>
        </p:txBody>
      </p:sp>
      <p:sp>
        <p:nvSpPr>
          <p:cNvPr id="4" name="Title 3"/>
          <p:cNvSpPr>
            <a:spLocks noGrp="1"/>
          </p:cNvSpPr>
          <p:nvPr>
            <p:ph type="title"/>
          </p:nvPr>
        </p:nvSpPr>
        <p:spPr/>
        <p:txBody>
          <a:bodyPr/>
          <a:lstStyle/>
          <a:p>
            <a:r>
              <a:rPr lang="en-US" dirty="0" smtClean="0"/>
              <a:t>Upcoming Events</a:t>
            </a:r>
            <a:endParaRPr lang="en-US" dirty="0"/>
          </a:p>
        </p:txBody>
      </p:sp>
      <p:graphicFrame>
        <p:nvGraphicFramePr>
          <p:cNvPr id="8" name="Table 7"/>
          <p:cNvGraphicFramePr>
            <a:graphicFrameLocks noGrp="1"/>
          </p:cNvGraphicFramePr>
          <p:nvPr/>
        </p:nvGraphicFramePr>
        <p:xfrm>
          <a:off x="308757" y="4013859"/>
          <a:ext cx="8378043" cy="2592876"/>
        </p:xfrm>
        <a:graphic>
          <a:graphicData uri="http://schemas.openxmlformats.org/drawingml/2006/table">
            <a:tbl>
              <a:tblPr firstRow="1" bandRow="1">
                <a:tableStyleId>{793D81CF-94F2-401A-BA57-92F5A7B2D0C5}</a:tableStyleId>
              </a:tblPr>
              <a:tblGrid>
                <a:gridCol w="961902"/>
                <a:gridCol w="3248728"/>
                <a:gridCol w="4167413"/>
              </a:tblGrid>
              <a:tr h="412518">
                <a:tc>
                  <a:txBody>
                    <a:bodyPr/>
                    <a:lstStyle/>
                    <a:p>
                      <a:r>
                        <a:rPr lang="en-US" sz="1400" dirty="0" smtClean="0">
                          <a:latin typeface="Calibri" pitchFamily="34" charset="0"/>
                        </a:rPr>
                        <a:t>Date</a:t>
                      </a:r>
                      <a:endParaRPr lang="en-US" sz="1400" dirty="0">
                        <a:latin typeface="Calibri" pitchFamily="34" charset="0"/>
                      </a:endParaRPr>
                    </a:p>
                  </a:txBody>
                  <a:tcPr/>
                </a:tc>
                <a:tc>
                  <a:txBody>
                    <a:bodyPr/>
                    <a:lstStyle/>
                    <a:p>
                      <a:r>
                        <a:rPr lang="en-US" sz="1400" dirty="0" smtClean="0">
                          <a:latin typeface="Calibri" pitchFamily="34" charset="0"/>
                        </a:rPr>
                        <a:t>Primary</a:t>
                      </a:r>
                      <a:r>
                        <a:rPr lang="en-US" sz="1200" dirty="0" smtClean="0">
                          <a:latin typeface="Calibri" pitchFamily="34" charset="0"/>
                        </a:rPr>
                        <a:t> </a:t>
                      </a:r>
                      <a:r>
                        <a:rPr lang="en-US" sz="1400" dirty="0" smtClean="0">
                          <a:latin typeface="Calibri" pitchFamily="34" charset="0"/>
                        </a:rPr>
                        <a:t>Location</a:t>
                      </a:r>
                      <a:endParaRPr lang="en-US" sz="1400" dirty="0">
                        <a:latin typeface="Calibri" pitchFamily="34" charset="0"/>
                      </a:endParaRPr>
                    </a:p>
                  </a:txBody>
                  <a:tcPr/>
                </a:tc>
                <a:tc>
                  <a:txBody>
                    <a:bodyPr/>
                    <a:lstStyle/>
                    <a:p>
                      <a:r>
                        <a:rPr lang="en-US" sz="1400" dirty="0" smtClean="0">
                          <a:latin typeface="Calibri" pitchFamily="34" charset="0"/>
                        </a:rPr>
                        <a:t>Remote Location</a:t>
                      </a:r>
                      <a:endParaRPr lang="en-US" sz="1400" dirty="0">
                        <a:latin typeface="Calibri" pitchFamily="34" charset="0"/>
                      </a:endParaRPr>
                    </a:p>
                  </a:txBody>
                  <a:tcPr/>
                </a:tc>
              </a:tr>
              <a:tr h="508584">
                <a:tc>
                  <a:txBody>
                    <a:bodyPr/>
                    <a:lstStyle/>
                    <a:p>
                      <a:r>
                        <a:rPr lang="en-US" sz="1400" dirty="0" smtClean="0">
                          <a:latin typeface="Calibri" pitchFamily="34" charset="0"/>
                        </a:rPr>
                        <a:t>August 8</a:t>
                      </a:r>
                      <a:endParaRPr lang="en-US" sz="1400" dirty="0">
                        <a:latin typeface="Calibri" pitchFamily="34" charset="0"/>
                      </a:endParaRPr>
                    </a:p>
                  </a:txBody>
                  <a:tcPr/>
                </a:tc>
                <a:tc>
                  <a:txBody>
                    <a:bodyPr/>
                    <a:lstStyle/>
                    <a:p>
                      <a:r>
                        <a:rPr lang="en-US" sz="1400" dirty="0" smtClean="0">
                          <a:latin typeface="Calibri" pitchFamily="34" charset="0"/>
                        </a:rPr>
                        <a:t>Los Angeles COE, 9300 Imperial</a:t>
                      </a:r>
                      <a:r>
                        <a:rPr lang="en-US" sz="1400" baseline="0" dirty="0" smtClean="0">
                          <a:latin typeface="Calibri" pitchFamily="34" charset="0"/>
                        </a:rPr>
                        <a:t> Highway, Downey, CA 90242</a:t>
                      </a:r>
                      <a:endParaRPr lang="en-US" sz="1400" dirty="0">
                        <a:latin typeface="Calibri" pitchFamily="34" charset="0"/>
                      </a:endParaRPr>
                    </a:p>
                  </a:txBody>
                  <a:tcPr/>
                </a:tc>
                <a:tc>
                  <a:txBody>
                    <a:bodyPr/>
                    <a:lstStyle/>
                    <a:p>
                      <a:r>
                        <a:rPr lang="en-US" sz="1400" dirty="0" smtClean="0">
                          <a:latin typeface="Calibri" pitchFamily="34" charset="0"/>
                        </a:rPr>
                        <a:t>San Diego COE, 6401 Linda Vista Road, Joe </a:t>
                      </a:r>
                      <a:r>
                        <a:rPr lang="en-US" sz="1400" dirty="0" err="1" smtClean="0">
                          <a:latin typeface="Calibri" pitchFamily="34" charset="0"/>
                        </a:rPr>
                        <a:t>Rindone</a:t>
                      </a:r>
                      <a:r>
                        <a:rPr lang="en-US" sz="1400" dirty="0" smtClean="0">
                          <a:latin typeface="Calibri" pitchFamily="34" charset="0"/>
                        </a:rPr>
                        <a:t> Regional</a:t>
                      </a:r>
                      <a:r>
                        <a:rPr lang="en-US" sz="1400" baseline="0" dirty="0" smtClean="0">
                          <a:latin typeface="Calibri" pitchFamily="34" charset="0"/>
                        </a:rPr>
                        <a:t> Technology Lab Center, </a:t>
                      </a:r>
                      <a:r>
                        <a:rPr lang="en-US" sz="1400" baseline="0" dirty="0" err="1" smtClean="0">
                          <a:latin typeface="Calibri" pitchFamily="34" charset="0"/>
                        </a:rPr>
                        <a:t>Comm</a:t>
                      </a:r>
                      <a:r>
                        <a:rPr lang="en-US" sz="1400" baseline="0" dirty="0" smtClean="0">
                          <a:latin typeface="Calibri" pitchFamily="34" charset="0"/>
                        </a:rPr>
                        <a:t> Lab 1-4, </a:t>
                      </a:r>
                    </a:p>
                    <a:p>
                      <a:r>
                        <a:rPr lang="en-US" sz="1400" baseline="0" dirty="0" smtClean="0">
                          <a:latin typeface="Calibri" pitchFamily="34" charset="0"/>
                        </a:rPr>
                        <a:t>San Diego, CA 92111</a:t>
                      </a:r>
                      <a:endParaRPr lang="en-US" sz="1400" dirty="0">
                        <a:latin typeface="Calibri" pitchFamily="34" charset="0"/>
                      </a:endParaRPr>
                    </a:p>
                  </a:txBody>
                  <a:tcPr/>
                </a:tc>
              </a:tr>
              <a:tr h="508584">
                <a:tc>
                  <a:txBody>
                    <a:bodyPr/>
                    <a:lstStyle/>
                    <a:p>
                      <a:r>
                        <a:rPr lang="en-US" sz="1400" dirty="0" smtClean="0">
                          <a:latin typeface="Calibri" pitchFamily="34" charset="0"/>
                        </a:rPr>
                        <a:t>August 12</a:t>
                      </a:r>
                      <a:endParaRPr lang="en-US" sz="1400" dirty="0">
                        <a:latin typeface="Calibri" pitchFamily="34" charset="0"/>
                      </a:endParaRPr>
                    </a:p>
                  </a:txBody>
                  <a:tcPr/>
                </a:tc>
                <a:tc>
                  <a:txBody>
                    <a:bodyPr/>
                    <a:lstStyle/>
                    <a:p>
                      <a:r>
                        <a:rPr lang="en-US" sz="1400" dirty="0" smtClean="0">
                          <a:latin typeface="Calibri" pitchFamily="34" charset="0"/>
                        </a:rPr>
                        <a:t>Sacramento</a:t>
                      </a:r>
                      <a:r>
                        <a:rPr lang="en-US" sz="1400" baseline="0" dirty="0" smtClean="0">
                          <a:latin typeface="Calibri" pitchFamily="34" charset="0"/>
                        </a:rPr>
                        <a:t> COE, 10474 Mather Blvd., Mather Room, Mather, CA 95655</a:t>
                      </a:r>
                      <a:endParaRPr lang="en-US" sz="1400" dirty="0">
                        <a:latin typeface="Calibri" pitchFamily="34" charset="0"/>
                      </a:endParaRPr>
                    </a:p>
                  </a:txBody>
                  <a:tcPr/>
                </a:tc>
                <a:tc>
                  <a:txBody>
                    <a:bodyPr/>
                    <a:lstStyle/>
                    <a:p>
                      <a:r>
                        <a:rPr lang="en-US" sz="1400" dirty="0" smtClean="0">
                          <a:latin typeface="Calibri" pitchFamily="34" charset="0"/>
                        </a:rPr>
                        <a:t>Shasta COE,</a:t>
                      </a:r>
                      <a:r>
                        <a:rPr lang="en-US" sz="1400" baseline="0" dirty="0" smtClean="0">
                          <a:latin typeface="Calibri" pitchFamily="34" charset="0"/>
                        </a:rPr>
                        <a:t> 1644 Magnolia Ave., Conference Room, Redding, CA 96001</a:t>
                      </a:r>
                      <a:endParaRPr lang="en-US" sz="1400" dirty="0">
                        <a:latin typeface="Calibri" pitchFamily="34" charset="0"/>
                      </a:endParaRPr>
                    </a:p>
                  </a:txBody>
                  <a:tcPr/>
                </a:tc>
              </a:tr>
              <a:tr h="508584">
                <a:tc>
                  <a:txBody>
                    <a:bodyPr/>
                    <a:lstStyle/>
                    <a:p>
                      <a:r>
                        <a:rPr lang="en-US" sz="1400" dirty="0" smtClean="0">
                          <a:latin typeface="Calibri" pitchFamily="34" charset="0"/>
                        </a:rPr>
                        <a:t>August 13</a:t>
                      </a:r>
                      <a:endParaRPr lang="en-US" sz="1400" dirty="0">
                        <a:latin typeface="Calibri" pitchFamily="34" charset="0"/>
                      </a:endParaRPr>
                    </a:p>
                  </a:txBody>
                  <a:tcPr/>
                </a:tc>
                <a:tc>
                  <a:txBody>
                    <a:bodyPr/>
                    <a:lstStyle/>
                    <a:p>
                      <a:r>
                        <a:rPr lang="en-US" sz="1400" dirty="0" smtClean="0">
                          <a:latin typeface="Calibri" pitchFamily="34" charset="0"/>
                        </a:rPr>
                        <a:t>Kern COE,</a:t>
                      </a:r>
                      <a:r>
                        <a:rPr lang="en-US" sz="1400" baseline="0" dirty="0" smtClean="0">
                          <a:latin typeface="Calibri" pitchFamily="34" charset="0"/>
                        </a:rPr>
                        <a:t> 1300- 17</a:t>
                      </a:r>
                      <a:r>
                        <a:rPr lang="en-US" sz="1400" baseline="30000" dirty="0" smtClean="0">
                          <a:latin typeface="Calibri" pitchFamily="34" charset="0"/>
                        </a:rPr>
                        <a:t>th</a:t>
                      </a:r>
                      <a:r>
                        <a:rPr lang="en-US" sz="1400" baseline="0" dirty="0" smtClean="0">
                          <a:latin typeface="Calibri" pitchFamily="34" charset="0"/>
                        </a:rPr>
                        <a:t> Street, Room 1B, Bakersfield, CA 93304</a:t>
                      </a:r>
                      <a:endParaRPr lang="en-US" sz="1400" dirty="0">
                        <a:latin typeface="Calibri" pitchFamily="34" charset="0"/>
                      </a:endParaRPr>
                    </a:p>
                  </a:txBody>
                  <a:tcPr/>
                </a:tc>
                <a:tc>
                  <a:txBody>
                    <a:bodyPr/>
                    <a:lstStyle/>
                    <a:p>
                      <a:r>
                        <a:rPr lang="en-US" sz="1400" dirty="0" smtClean="0">
                          <a:latin typeface="Calibri" pitchFamily="34" charset="0"/>
                        </a:rPr>
                        <a:t>Fresno COE, 1111 Van Ness Ave., Tower Building, T101, Fresno,</a:t>
                      </a:r>
                      <a:r>
                        <a:rPr lang="en-US" sz="1400" baseline="0" dirty="0" smtClean="0">
                          <a:latin typeface="Calibri" pitchFamily="34" charset="0"/>
                        </a:rPr>
                        <a:t> CA 93721</a:t>
                      </a:r>
                      <a:endParaRPr lang="en-US" sz="1400" dirty="0">
                        <a:latin typeface="Calibri" pitchFamily="34" charset="0"/>
                      </a:endParaRPr>
                    </a:p>
                  </a:txBody>
                  <a:tcPr/>
                </a:tc>
              </a:tr>
              <a:tr h="412518">
                <a:tc gridSpan="3">
                  <a:txBody>
                    <a:bodyPr/>
                    <a:lstStyle/>
                    <a:p>
                      <a:r>
                        <a:rPr lang="en-US" sz="1400" dirty="0" smtClean="0">
                          <a:latin typeface="Calibri" pitchFamily="34" charset="0"/>
                        </a:rPr>
                        <a:t>Sessions begin at 9:30 a.m. and end at noon at each location</a:t>
                      </a:r>
                      <a:endParaRPr lang="en-US" sz="1400" dirty="0">
                        <a:latin typeface="Calibri" pitchFamily="34" charset="0"/>
                      </a:endParaRPr>
                    </a:p>
                  </a:txBody>
                  <a:tcPr/>
                </a:tc>
                <a:tc hMerge="1">
                  <a:txBody>
                    <a:bodyPr/>
                    <a:lstStyle/>
                    <a:p>
                      <a:endParaRPr lang="en-US" sz="1200" dirty="0">
                        <a:latin typeface="Calibri" pitchFamily="34" charset="0"/>
                      </a:endParaRPr>
                    </a:p>
                  </a:txBody>
                  <a:tcPr/>
                </a:tc>
                <a:tc hMerge="1">
                  <a:txBody>
                    <a:bodyPr/>
                    <a:lstStyle/>
                    <a:p>
                      <a:endParaRPr lang="en-US" sz="1200" dirty="0">
                        <a:latin typeface="Calibri" pitchFamily="34" charset="0"/>
                      </a:endParaRPr>
                    </a:p>
                  </a:txBody>
                  <a:tcPr/>
                </a:tc>
              </a:tr>
            </a:tbl>
          </a:graphicData>
        </a:graphic>
      </p:graphicFrame>
      <p:sp>
        <p:nvSpPr>
          <p:cNvPr id="7" name="TextBox 6"/>
          <p:cNvSpPr txBox="1"/>
          <p:nvPr/>
        </p:nvSpPr>
        <p:spPr>
          <a:xfrm>
            <a:off x="457200" y="2078184"/>
            <a:ext cx="8229600" cy="2046714"/>
          </a:xfrm>
          <a:prstGeom prst="rect">
            <a:avLst/>
          </a:prstGeom>
          <a:noFill/>
        </p:spPr>
        <p:txBody>
          <a:bodyPr wrap="square" rtlCol="0">
            <a:spAutoFit/>
          </a:bodyPr>
          <a:lstStyle/>
          <a:p>
            <a:r>
              <a:rPr lang="en-US" sz="1600" dirty="0" smtClean="0"/>
              <a:t>The State Board of Education (SBE) and California Department of Education (CDE) invite all interested stakeholders to come and share their input and ideas to inform implementation of the LCFF. </a:t>
            </a:r>
          </a:p>
          <a:p>
            <a:endParaRPr lang="en-US" sz="1600" dirty="0" smtClean="0"/>
          </a:p>
          <a:p>
            <a:r>
              <a:rPr lang="en-US" sz="1600" dirty="0" smtClean="0"/>
              <a:t>Contact Ann </a:t>
            </a:r>
            <a:r>
              <a:rPr lang="en-US" sz="1600" dirty="0" err="1" smtClean="0"/>
              <a:t>Hern</a:t>
            </a:r>
            <a:r>
              <a:rPr lang="en-US" sz="1600" dirty="0" smtClean="0"/>
              <a:t> at </a:t>
            </a:r>
            <a:r>
              <a:rPr lang="en-US" sz="1600" b="1" dirty="0" smtClean="0">
                <a:solidFill>
                  <a:srgbClr val="354769"/>
                </a:solidFill>
              </a:rPr>
              <a:t>ahern@wested.org</a:t>
            </a:r>
            <a:r>
              <a:rPr lang="en-US" sz="1600" dirty="0" smtClean="0"/>
              <a:t> or </a:t>
            </a:r>
            <a:r>
              <a:rPr lang="en-US" sz="1600" dirty="0" err="1" smtClean="0"/>
              <a:t>Jannelle</a:t>
            </a:r>
            <a:r>
              <a:rPr lang="en-US" sz="1600" dirty="0" smtClean="0"/>
              <a:t> </a:t>
            </a:r>
            <a:r>
              <a:rPr lang="en-US" sz="1600" dirty="0" err="1" smtClean="0"/>
              <a:t>Kubinec</a:t>
            </a:r>
            <a:r>
              <a:rPr lang="en-US" sz="1600" dirty="0" smtClean="0"/>
              <a:t> at </a:t>
            </a:r>
            <a:r>
              <a:rPr lang="en-US" sz="1600" b="1" dirty="0" smtClean="0">
                <a:solidFill>
                  <a:srgbClr val="354769"/>
                </a:solidFill>
              </a:rPr>
              <a:t>jkubinec@wested.org</a:t>
            </a:r>
            <a:r>
              <a:rPr lang="en-US" sz="1600" dirty="0" smtClean="0"/>
              <a:t> if you have questions about the LCFF regional input sessions, or email Ann </a:t>
            </a:r>
            <a:r>
              <a:rPr lang="en-US" sz="1600" dirty="0" err="1" smtClean="0"/>
              <a:t>Hern</a:t>
            </a:r>
            <a:r>
              <a:rPr lang="en-US" sz="1600" dirty="0" smtClean="0"/>
              <a:t> to provide comments electronically.</a:t>
            </a:r>
          </a:p>
          <a:p>
            <a:endParaRPr lang="en-US" sz="15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18805"/>
            <a:ext cx="8229600" cy="4107358"/>
          </a:xfrm>
        </p:spPr>
        <p:txBody>
          <a:bodyPr/>
          <a:lstStyle/>
          <a:p>
            <a:pPr algn="ctr">
              <a:buNone/>
            </a:pPr>
            <a:r>
              <a:rPr lang="en-US" sz="2800" b="1" dirty="0" smtClean="0"/>
              <a:t>CSBA’s 2013 Back to School Webcast </a:t>
            </a:r>
            <a:r>
              <a:rPr lang="en-US" sz="2800" b="1" dirty="0" smtClean="0"/>
              <a:t> </a:t>
            </a:r>
            <a:endParaRPr lang="en-US" sz="2800" b="1" dirty="0" smtClean="0"/>
          </a:p>
          <a:p>
            <a:pPr algn="ctr">
              <a:buNone/>
            </a:pPr>
            <a:r>
              <a:rPr lang="en-US" sz="2800" dirty="0" smtClean="0"/>
              <a:t>T</a:t>
            </a:r>
            <a:r>
              <a:rPr lang="en-US" sz="2800" dirty="0" smtClean="0"/>
              <a:t>uesday</a:t>
            </a:r>
            <a:r>
              <a:rPr lang="en-US" sz="2800" dirty="0" smtClean="0"/>
              <a:t>, September </a:t>
            </a:r>
            <a:r>
              <a:rPr lang="en-US" sz="2800" dirty="0" smtClean="0"/>
              <a:t>10, </a:t>
            </a:r>
            <a:r>
              <a:rPr lang="en-US" sz="2800" i="1" dirty="0" smtClean="0"/>
              <a:t>10 </a:t>
            </a:r>
            <a:r>
              <a:rPr lang="en-US" sz="2800" i="1" dirty="0" smtClean="0"/>
              <a:t>a.m. to </a:t>
            </a:r>
            <a:r>
              <a:rPr lang="en-US" sz="2800" i="1" dirty="0" smtClean="0"/>
              <a:t>noon</a:t>
            </a:r>
          </a:p>
          <a:p>
            <a:pPr algn="ctr">
              <a:buNone/>
            </a:pPr>
            <a:r>
              <a:rPr lang="en-US" sz="2800" dirty="0" smtClean="0"/>
              <a:t>Register now </a:t>
            </a:r>
            <a:r>
              <a:rPr lang="en-US" sz="2800" dirty="0" smtClean="0"/>
              <a:t>at www.csba.org/Events</a:t>
            </a:r>
            <a:endParaRPr lang="en-US" sz="28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37</a:t>
            </a:fld>
            <a:endParaRPr lang="en-US" dirty="0"/>
          </a:p>
        </p:txBody>
      </p:sp>
      <p:sp>
        <p:nvSpPr>
          <p:cNvPr id="4" name="Title 3"/>
          <p:cNvSpPr>
            <a:spLocks noGrp="1"/>
          </p:cNvSpPr>
          <p:nvPr>
            <p:ph type="title"/>
          </p:nvPr>
        </p:nvSpPr>
        <p:spPr/>
        <p:txBody>
          <a:bodyPr/>
          <a:lstStyle/>
          <a:p>
            <a:r>
              <a:rPr lang="en-US" dirty="0" smtClean="0"/>
              <a:t>Upcoming Events</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California School Boards Association, www.csba.org</a:t>
            </a:r>
          </a:p>
          <a:p>
            <a:pPr lvl="1">
              <a:buSzPct val="80000"/>
              <a:buFont typeface="Courier New" pitchFamily="49" charset="0"/>
              <a:buChar char="o"/>
            </a:pPr>
            <a:r>
              <a:rPr lang="en-US" sz="2000" dirty="0" smtClean="0"/>
              <a:t>CSBA LCFF site, </a:t>
            </a:r>
            <a:r>
              <a:rPr lang="en-US" sz="2000" u="sng" dirty="0" smtClean="0">
                <a:hlinkClick r:id="rId2"/>
              </a:rPr>
              <a:t>www.csba.org/LCFF</a:t>
            </a:r>
            <a:endParaRPr lang="en-US" sz="2000" dirty="0" smtClean="0"/>
          </a:p>
          <a:p>
            <a:pPr lvl="1">
              <a:buSzPct val="80000"/>
              <a:buFont typeface="Courier New" pitchFamily="49" charset="0"/>
              <a:buChar char="o"/>
            </a:pPr>
            <a:r>
              <a:rPr lang="en-US" sz="2000" dirty="0" smtClean="0"/>
              <a:t>Engage CSBA (members only), </a:t>
            </a:r>
            <a:r>
              <a:rPr lang="en-US" sz="2000" dirty="0" smtClean="0">
                <a:hlinkClick r:id="rId3"/>
              </a:rPr>
              <a:t>www.engage.csba.org</a:t>
            </a:r>
            <a:endParaRPr lang="en-US" sz="2000" dirty="0" smtClean="0"/>
          </a:p>
          <a:p>
            <a:r>
              <a:rPr lang="en-US" sz="2400" dirty="0" smtClean="0"/>
              <a:t>California Department of Education, </a:t>
            </a:r>
            <a:r>
              <a:rPr lang="en-US" sz="2400" dirty="0" smtClean="0">
                <a:hlinkClick r:id="rId4"/>
              </a:rPr>
              <a:t>http://www.cde.ca.gov/fg/aa/lc/</a:t>
            </a:r>
            <a:endParaRPr lang="en-US" sz="2400" dirty="0" smtClean="0"/>
          </a:p>
          <a:p>
            <a:r>
              <a:rPr lang="en-US" sz="2400" dirty="0" smtClean="0"/>
              <a:t>Department of Finance, </a:t>
            </a:r>
            <a:r>
              <a:rPr lang="en-US" sz="2400" dirty="0" smtClean="0">
                <a:hlinkClick r:id="rId5"/>
              </a:rPr>
              <a:t>http://www.dof.ca.gov/reports_and_periodicals/district_estimate/view.php</a:t>
            </a:r>
            <a:endParaRPr lang="en-US" sz="2400" dirty="0" smtClean="0"/>
          </a:p>
          <a:p>
            <a:r>
              <a:rPr lang="en-US" sz="2400" dirty="0" smtClean="0"/>
              <a:t>Legislative Analyst’s Office, </a:t>
            </a:r>
            <a:r>
              <a:rPr lang="en-US" sz="2400" dirty="0" smtClean="0">
                <a:hlinkClick r:id="rId6"/>
              </a:rPr>
              <a:t>www.lao.ca.gov</a:t>
            </a:r>
            <a:endParaRPr lang="en-US" sz="2400" dirty="0" smtClean="0"/>
          </a:p>
          <a:p>
            <a:r>
              <a:rPr lang="en-US" sz="2400" dirty="0" smtClean="0"/>
              <a:t>State Board of Education, </a:t>
            </a:r>
            <a:r>
              <a:rPr lang="en-US" sz="2400" dirty="0" smtClean="0">
                <a:hlinkClick r:id="rId7"/>
              </a:rPr>
              <a:t>http://www.cde.ca.gov/be/pn/pn/lcffsessions.asp</a:t>
            </a:r>
            <a:r>
              <a:rPr lang="en-US" sz="2400" dirty="0" smtClean="0"/>
              <a:t> </a:t>
            </a:r>
          </a:p>
        </p:txBody>
      </p:sp>
      <p:sp>
        <p:nvSpPr>
          <p:cNvPr id="3" name="Slide Number Placeholder 2"/>
          <p:cNvSpPr>
            <a:spLocks noGrp="1"/>
          </p:cNvSpPr>
          <p:nvPr>
            <p:ph type="sldNum" sz="quarter" idx="12"/>
          </p:nvPr>
        </p:nvSpPr>
        <p:spPr/>
        <p:txBody>
          <a:bodyPr/>
          <a:lstStyle/>
          <a:p>
            <a:fld id="{37F746FE-A7A7-B049-B317-4846C2E6CE80}" type="slidenum">
              <a:rPr lang="en-US" smtClean="0"/>
              <a:pPr/>
              <a:t>38</a:t>
            </a:fld>
            <a:endParaRPr lang="en-US" dirty="0"/>
          </a:p>
        </p:txBody>
      </p:sp>
      <p:sp>
        <p:nvSpPr>
          <p:cNvPr id="4" name="Title 3"/>
          <p:cNvSpPr>
            <a:spLocks noGrp="1"/>
          </p:cNvSpPr>
          <p:nvPr>
            <p:ph type="title"/>
          </p:nvPr>
        </p:nvSpPr>
        <p:spPr/>
        <p:txBody>
          <a:bodyPr/>
          <a:lstStyle/>
          <a:p>
            <a:r>
              <a:rPr lang="en-US" dirty="0" smtClean="0"/>
              <a:t>Additional Resources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b="1" dirty="0" smtClean="0"/>
              <a:t>Major Restructuring of School Finance Formula </a:t>
            </a:r>
          </a:p>
          <a:p>
            <a:pPr marL="0" indent="0">
              <a:buNone/>
            </a:pPr>
            <a:endParaRPr lang="en-US" sz="1800" dirty="0" smtClean="0"/>
          </a:p>
          <a:p>
            <a:pPr marL="0" indent="0">
              <a:buNone/>
            </a:pPr>
            <a:r>
              <a:rPr lang="en-US" sz="2800" i="1" dirty="0" smtClean="0"/>
              <a:t>Based on considerations of:</a:t>
            </a:r>
          </a:p>
          <a:p>
            <a:pPr>
              <a:buFont typeface="Arial" pitchFamily="34" charset="0"/>
              <a:buChar char="•"/>
            </a:pPr>
            <a:r>
              <a:rPr lang="en-US" sz="2400" dirty="0" smtClean="0"/>
              <a:t>Equity, additional resources for students with greater needs. Three LCFF subgroups: low-income students, English learners, students in foster care.</a:t>
            </a:r>
          </a:p>
          <a:p>
            <a:pPr>
              <a:buFont typeface="Arial" pitchFamily="34" charset="0"/>
              <a:buChar char="•"/>
            </a:pPr>
            <a:r>
              <a:rPr lang="en-US" sz="2400" dirty="0" smtClean="0"/>
              <a:t>Local decision-making and stakeholder involvement</a:t>
            </a:r>
          </a:p>
          <a:p>
            <a:pPr>
              <a:buFont typeface="Arial" pitchFamily="34" charset="0"/>
              <a:buChar char="•"/>
            </a:pPr>
            <a:r>
              <a:rPr lang="en-US" sz="2400" dirty="0" smtClean="0"/>
              <a:t>Accountability</a:t>
            </a:r>
          </a:p>
          <a:p>
            <a:pPr>
              <a:buFont typeface="Arial" pitchFamily="34" charset="0"/>
              <a:buChar char="•"/>
            </a:pPr>
            <a:r>
              <a:rPr lang="en-US" sz="2400" dirty="0" smtClean="0"/>
              <a:t>Transparency</a:t>
            </a:r>
          </a:p>
          <a:p>
            <a:pPr>
              <a:buFont typeface="Arial" pitchFamily="34" charset="0"/>
              <a:buChar char="•"/>
            </a:pPr>
            <a:r>
              <a:rPr lang="en-US" sz="2400" dirty="0"/>
              <a:t>A</a:t>
            </a:r>
            <a:r>
              <a:rPr lang="en-US" sz="2400" dirty="0" smtClean="0"/>
              <a:t>lignment of budgeting with accountability plans.  </a:t>
            </a:r>
          </a:p>
        </p:txBody>
      </p:sp>
      <p:sp>
        <p:nvSpPr>
          <p:cNvPr id="3" name="Title 2"/>
          <p:cNvSpPr>
            <a:spLocks noGrp="1"/>
          </p:cNvSpPr>
          <p:nvPr>
            <p:ph type="title"/>
          </p:nvPr>
        </p:nvSpPr>
        <p:spPr>
          <a:xfrm>
            <a:off x="1815152" y="183508"/>
            <a:ext cx="7045540" cy="1014044"/>
          </a:xfrm>
          <a:prstGeom prst="rect">
            <a:avLst/>
          </a:prstGeom>
        </p:spPr>
        <p:txBody>
          <a:bodyPr/>
          <a:lstStyle/>
          <a:p>
            <a:r>
              <a:rPr lang="en-US" sz="3600" dirty="0" smtClean="0"/>
              <a:t>Local Control Funding Formula</a:t>
            </a:r>
            <a:br>
              <a:rPr lang="en-US" sz="3600" dirty="0" smtClean="0"/>
            </a:br>
            <a:r>
              <a:rPr lang="en-US" sz="3600" dirty="0" smtClean="0"/>
              <a:t>(LCFF)</a:t>
            </a:r>
            <a:br>
              <a:rPr lang="en-US" sz="3600" dirty="0" smtClean="0"/>
            </a:br>
            <a:endParaRPr lang="en-US" sz="3600" dirty="0"/>
          </a:p>
        </p:txBody>
      </p:sp>
      <p:sp>
        <p:nvSpPr>
          <p:cNvPr id="4" name="Slide Number Placeholder 3"/>
          <p:cNvSpPr>
            <a:spLocks noGrp="1"/>
          </p:cNvSpPr>
          <p:nvPr>
            <p:ph type="sldNum" sz="quarter" idx="12"/>
          </p:nvPr>
        </p:nvSpPr>
        <p:spPr/>
        <p:txBody>
          <a:bodyPr/>
          <a:lstStyle/>
          <a:p>
            <a:fld id="{37F746FE-A7A7-B049-B317-4846C2E6CE80}" type="slidenum">
              <a:rPr lang="en-US" smtClean="0"/>
              <a:pPr/>
              <a:t>4</a:t>
            </a:fld>
            <a:endParaRPr lang="en-US" dirty="0"/>
          </a:p>
        </p:txBody>
      </p:sp>
    </p:spTree>
    <p:extLst>
      <p:ext uri="{BB962C8B-B14F-4D97-AF65-F5344CB8AC3E}">
        <p14:creationId xmlns="" xmlns:p14="http://schemas.microsoft.com/office/powerpoint/2010/main" val="3522290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January 2014</a:t>
            </a:r>
          </a:p>
          <a:p>
            <a:pPr lvl="1">
              <a:buSzPct val="80000"/>
              <a:buFont typeface="Courier New" pitchFamily="49" charset="0"/>
              <a:buChar char="o"/>
            </a:pPr>
            <a:r>
              <a:rPr lang="en-US" sz="1900" dirty="0" smtClean="0"/>
              <a:t>State agencies update standards for adoption of local budgets</a:t>
            </a:r>
          </a:p>
          <a:p>
            <a:pPr lvl="1">
              <a:buSzPct val="80000"/>
              <a:buFont typeface="Courier New" pitchFamily="49" charset="0"/>
              <a:buChar char="o"/>
            </a:pPr>
            <a:r>
              <a:rPr lang="en-US" sz="1900" dirty="0" smtClean="0"/>
              <a:t>State Board adopts regulations on expenditure of supplemental and concentration funds</a:t>
            </a:r>
          </a:p>
          <a:p>
            <a:pPr lvl="1">
              <a:buSzPct val="80000"/>
              <a:buFont typeface="Courier New" pitchFamily="49" charset="0"/>
              <a:buChar char="o"/>
            </a:pPr>
            <a:r>
              <a:rPr lang="en-US" sz="1900" dirty="0" smtClean="0"/>
              <a:t>Changes recommended to revise the Academic Performance Index</a:t>
            </a:r>
          </a:p>
          <a:p>
            <a:r>
              <a:rPr lang="en-US" sz="2400" dirty="0" smtClean="0"/>
              <a:t>March 2014</a:t>
            </a:r>
          </a:p>
          <a:p>
            <a:pPr lvl="1">
              <a:buSzPct val="80000"/>
              <a:buFont typeface="Courier New" pitchFamily="49" charset="0"/>
              <a:buChar char="o"/>
            </a:pPr>
            <a:r>
              <a:rPr lang="en-US" sz="1900" dirty="0" smtClean="0"/>
              <a:t>State Board adopts template for Local Control and Accountability Plans (LCAPs)</a:t>
            </a:r>
          </a:p>
          <a:p>
            <a:r>
              <a:rPr lang="en-US" sz="2400" dirty="0" smtClean="0"/>
              <a:t>June 2014 </a:t>
            </a:r>
          </a:p>
          <a:p>
            <a:pPr lvl="1">
              <a:buSzPct val="80000"/>
              <a:buFont typeface="Courier New" pitchFamily="49" charset="0"/>
              <a:buChar char="o"/>
            </a:pPr>
            <a:r>
              <a:rPr lang="en-US" sz="1900" dirty="0" smtClean="0"/>
              <a:t>Local educational agencies have established local policies to implement </a:t>
            </a:r>
          </a:p>
          <a:p>
            <a:pPr lvl="1">
              <a:buSzPct val="80000"/>
              <a:buFont typeface="Courier New" pitchFamily="49" charset="0"/>
              <a:buChar char="o"/>
            </a:pPr>
            <a:r>
              <a:rPr lang="en-US" sz="1900" dirty="0" smtClean="0"/>
              <a:t>Local educational agencies adopt LCAP aligned with budget</a:t>
            </a:r>
          </a:p>
          <a:p>
            <a:r>
              <a:rPr lang="en-US" sz="2400" dirty="0" smtClean="0"/>
              <a:t>October 2015</a:t>
            </a:r>
          </a:p>
          <a:p>
            <a:pPr lvl="1">
              <a:buSzPct val="80000"/>
              <a:buFont typeface="Courier New" pitchFamily="49" charset="0"/>
              <a:buChar char="o"/>
            </a:pPr>
            <a:r>
              <a:rPr lang="en-US" sz="1900" dirty="0" smtClean="0"/>
              <a:t>State Board adopts rubrics for evaluation and technical assistance </a:t>
            </a:r>
            <a:endParaRPr lang="en-US" sz="19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5</a:t>
            </a:fld>
            <a:endParaRPr lang="en-US" dirty="0"/>
          </a:p>
        </p:txBody>
      </p:sp>
      <p:sp>
        <p:nvSpPr>
          <p:cNvPr id="4" name="Title 3"/>
          <p:cNvSpPr>
            <a:spLocks noGrp="1"/>
          </p:cNvSpPr>
          <p:nvPr>
            <p:ph type="title"/>
          </p:nvPr>
        </p:nvSpPr>
        <p:spPr/>
        <p:txBody>
          <a:bodyPr/>
          <a:lstStyle/>
          <a:p>
            <a:r>
              <a:rPr lang="en-US" smtClean="0"/>
              <a:t>LCFF Key Dates</a:t>
            </a:r>
            <a:endParaRPr lang="en-US" dirty="0"/>
          </a:p>
        </p:txBody>
      </p:sp>
    </p:spTree>
    <p:extLst>
      <p:ext uri="{BB962C8B-B14F-4D97-AF65-F5344CB8AC3E}">
        <p14:creationId xmlns="" xmlns:p14="http://schemas.microsoft.com/office/powerpoint/2010/main" val="3198699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Instead of funding based on revenue limits and categorical programs, districts are provided: </a:t>
            </a:r>
          </a:p>
          <a:p>
            <a:pPr lvl="1">
              <a:buSzPct val="80000"/>
              <a:buFont typeface="Courier New" pitchFamily="49" charset="0"/>
              <a:buChar char="o"/>
            </a:pPr>
            <a:r>
              <a:rPr lang="en-US" sz="2400" i="1" dirty="0" smtClean="0"/>
              <a:t>Base grants</a:t>
            </a:r>
            <a:r>
              <a:rPr lang="en-US" sz="2400" dirty="0" smtClean="0"/>
              <a:t>, differentiated by grade spans and</a:t>
            </a:r>
          </a:p>
          <a:p>
            <a:pPr marL="1257300" lvl="2" indent="-342900">
              <a:buFont typeface="Wingdings" pitchFamily="2" charset="2"/>
              <a:buChar char="§"/>
            </a:pPr>
            <a:r>
              <a:rPr lang="en-US" dirty="0" smtClean="0"/>
              <a:t>K-3 class size of 24:1 (+10.4% of the base)</a:t>
            </a:r>
          </a:p>
          <a:p>
            <a:pPr marL="1257300" lvl="2" indent="-342900">
              <a:buFont typeface="Wingdings" pitchFamily="2" charset="2"/>
              <a:buChar char="§"/>
            </a:pPr>
            <a:r>
              <a:rPr lang="en-US" dirty="0" smtClean="0"/>
              <a:t>Grades 9 -12  (+2.6% of grade span base)</a:t>
            </a:r>
          </a:p>
          <a:p>
            <a:pPr lvl="1">
              <a:buSzPct val="80000"/>
              <a:buFont typeface="Courier New" pitchFamily="49" charset="0"/>
              <a:buChar char="o"/>
            </a:pPr>
            <a:r>
              <a:rPr lang="en-US" sz="2400" i="1" dirty="0" smtClean="0"/>
              <a:t>Statewide Average Base Grant Target:  $7,643.  Base target to get virtually all districts to 2007-08 funding levels.</a:t>
            </a:r>
          </a:p>
          <a:p>
            <a:pPr lvl="1">
              <a:buSzPct val="80000"/>
              <a:buFont typeface="Courier New" pitchFamily="49" charset="0"/>
              <a:buChar char="o"/>
            </a:pPr>
            <a:r>
              <a:rPr lang="en-US" sz="2400" i="1" dirty="0" smtClean="0"/>
              <a:t>Full implementation expected by 2020-21</a:t>
            </a:r>
          </a:p>
          <a:p>
            <a:r>
              <a:rPr lang="en-US" sz="2400" i="1" dirty="0" smtClean="0"/>
              <a:t>Supplemental funding </a:t>
            </a:r>
            <a:r>
              <a:rPr lang="en-US" sz="2400" dirty="0" smtClean="0"/>
              <a:t>and </a:t>
            </a:r>
            <a:r>
              <a:rPr lang="en-US" sz="2400" i="1" dirty="0" smtClean="0"/>
              <a:t>concentration funding </a:t>
            </a:r>
            <a:r>
              <a:rPr lang="en-US" sz="2400" dirty="0" smtClean="0"/>
              <a:t>based on </a:t>
            </a:r>
            <a:r>
              <a:rPr lang="en-US" sz="2400" i="1" dirty="0" smtClean="0"/>
              <a:t>unduplicated</a:t>
            </a:r>
            <a:r>
              <a:rPr lang="en-US" sz="2400" dirty="0" smtClean="0"/>
              <a:t> counts of pupils in specified subgroups: Low-income; English learners; Foster youth.</a:t>
            </a:r>
            <a:endParaRPr lang="en-US" sz="24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6</a:t>
            </a:fld>
            <a:endParaRPr lang="en-US" dirty="0"/>
          </a:p>
        </p:txBody>
      </p:sp>
      <p:sp>
        <p:nvSpPr>
          <p:cNvPr id="4" name="Title 3"/>
          <p:cNvSpPr>
            <a:spLocks noGrp="1"/>
          </p:cNvSpPr>
          <p:nvPr>
            <p:ph type="title"/>
          </p:nvPr>
        </p:nvSpPr>
        <p:spPr/>
        <p:txBody>
          <a:bodyPr/>
          <a:lstStyle/>
          <a:p>
            <a:r>
              <a:rPr lang="en-US" sz="4400" smtClean="0"/>
              <a:t>LCFF Begins 2013-14 </a:t>
            </a:r>
            <a:endParaRPr lang="en-US" sz="4400" dirty="0"/>
          </a:p>
        </p:txBody>
      </p:sp>
    </p:spTree>
    <p:extLst>
      <p:ext uri="{BB962C8B-B14F-4D97-AF65-F5344CB8AC3E}">
        <p14:creationId xmlns="" xmlns:p14="http://schemas.microsoft.com/office/powerpoint/2010/main" val="284824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400" i="1" dirty="0" smtClean="0"/>
              <a:t>Economic Recovery Targets (ERT): </a:t>
            </a:r>
          </a:p>
          <a:p>
            <a:pPr>
              <a:buSzPct val="80000"/>
              <a:buFont typeface="Arial" pitchFamily="34" charset="0"/>
              <a:buChar char="•"/>
            </a:pPr>
            <a:r>
              <a:rPr lang="en-US" sz="2400" dirty="0" smtClean="0"/>
              <a:t>The ERT is provided to districts who would have received greater level of funding under “old” system of revenue limits and </a:t>
            </a:r>
            <a:r>
              <a:rPr lang="en-US" sz="2400" dirty="0" err="1" smtClean="0"/>
              <a:t>categoricals</a:t>
            </a:r>
            <a:r>
              <a:rPr lang="en-US" sz="2400" dirty="0" smtClean="0"/>
              <a:t> than under LCFF. </a:t>
            </a:r>
          </a:p>
          <a:p>
            <a:pPr>
              <a:buSzPct val="80000"/>
              <a:buFont typeface="Arial" pitchFamily="34" charset="0"/>
              <a:buChar char="•"/>
            </a:pPr>
            <a:r>
              <a:rPr lang="en-US" sz="2400" dirty="0" smtClean="0"/>
              <a:t>Provides districts with the greater of LCFF target or ERT.</a:t>
            </a:r>
          </a:p>
          <a:p>
            <a:pPr>
              <a:buSzPct val="80000"/>
              <a:buFont typeface="Arial" pitchFamily="34" charset="0"/>
              <a:buChar char="•"/>
            </a:pPr>
            <a:r>
              <a:rPr lang="en-US" sz="2400" dirty="0" smtClean="0"/>
              <a:t>Districts to receive 1/8  of the amounted needed to reach ERT, each year for next 8 years (LCFF implementation) </a:t>
            </a:r>
          </a:p>
          <a:p>
            <a:pPr>
              <a:buSzPct val="80000"/>
              <a:buFont typeface="Arial" pitchFamily="34" charset="0"/>
              <a:buChar char="•"/>
            </a:pPr>
            <a:r>
              <a:rPr lang="en-US" sz="2400" dirty="0" smtClean="0"/>
              <a:t>Districts ineligible for ERT if their per pupil funding rate under old system exceeds the 90</a:t>
            </a:r>
            <a:r>
              <a:rPr lang="en-US" sz="2400" baseline="30000" dirty="0" smtClean="0"/>
              <a:t>th</a:t>
            </a:r>
            <a:r>
              <a:rPr lang="en-US" sz="2400" dirty="0" smtClean="0"/>
              <a:t> percentile of per pupil  funding rates under the old system. (See LAO Report pp. 5 – 6)</a:t>
            </a:r>
          </a:p>
          <a:p>
            <a:pPr marL="457200" lvl="1" indent="0">
              <a:buNone/>
            </a:pPr>
            <a:endParaRPr lang="en-US" dirty="0" smtClean="0"/>
          </a:p>
          <a:p>
            <a:pPr lvl="1"/>
            <a:endParaRPr lang="en-US"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7</a:t>
            </a:fld>
            <a:endParaRPr lang="en-US" dirty="0"/>
          </a:p>
        </p:txBody>
      </p:sp>
      <p:sp>
        <p:nvSpPr>
          <p:cNvPr id="4" name="Title 3"/>
          <p:cNvSpPr>
            <a:spLocks noGrp="1"/>
          </p:cNvSpPr>
          <p:nvPr>
            <p:ph type="title"/>
          </p:nvPr>
        </p:nvSpPr>
        <p:spPr/>
        <p:txBody>
          <a:bodyPr/>
          <a:lstStyle/>
          <a:p>
            <a:r>
              <a:rPr lang="en-US" dirty="0" smtClean="0"/>
              <a:t>LCFF Economic Recovery Targets</a:t>
            </a:r>
            <a:endParaRPr lang="en-US" dirty="0"/>
          </a:p>
        </p:txBody>
      </p:sp>
    </p:spTree>
    <p:extLst>
      <p:ext uri="{BB962C8B-B14F-4D97-AF65-F5344CB8AC3E}">
        <p14:creationId xmlns="" xmlns:p14="http://schemas.microsoft.com/office/powerpoint/2010/main" val="2752102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67811"/>
            <a:ext cx="8229600" cy="4515727"/>
          </a:xfrm>
        </p:spPr>
        <p:txBody>
          <a:bodyPr/>
          <a:lstStyle/>
          <a:p>
            <a:r>
              <a:rPr lang="en-US" sz="2800" i="1" dirty="0" smtClean="0"/>
              <a:t>Home-to-School </a:t>
            </a:r>
            <a:r>
              <a:rPr lang="en-US" sz="2800" i="1" dirty="0"/>
              <a:t>Transportation </a:t>
            </a:r>
            <a:r>
              <a:rPr lang="en-US" sz="2800" dirty="0"/>
              <a:t>and </a:t>
            </a:r>
            <a:r>
              <a:rPr lang="en-US" sz="2800" i="1" dirty="0"/>
              <a:t>Targeted Instructional Improvement Grants</a:t>
            </a:r>
            <a:r>
              <a:rPr lang="en-US" sz="2800" dirty="0"/>
              <a:t> </a:t>
            </a:r>
            <a:r>
              <a:rPr lang="en-US" sz="2800" dirty="0" smtClean="0"/>
              <a:t>as add-ons:</a:t>
            </a:r>
          </a:p>
          <a:p>
            <a:pPr lvl="1">
              <a:buSzPct val="80000"/>
              <a:buFont typeface="Courier New" pitchFamily="49" charset="0"/>
              <a:buChar char="o"/>
            </a:pPr>
            <a:r>
              <a:rPr lang="en-US" sz="2400" dirty="0" smtClean="0"/>
              <a:t>Districts will continue to receive 2012-13 levels</a:t>
            </a:r>
            <a:endParaRPr lang="en-US" sz="2400" dirty="0"/>
          </a:p>
          <a:p>
            <a:pPr lvl="1">
              <a:buSzPct val="80000"/>
              <a:buFont typeface="Courier New" pitchFamily="49" charset="0"/>
              <a:buChar char="o"/>
            </a:pPr>
            <a:r>
              <a:rPr lang="en-US" sz="2400" dirty="0"/>
              <a:t>Transportation </a:t>
            </a:r>
            <a:r>
              <a:rPr lang="en-US" sz="2400" dirty="0" smtClean="0"/>
              <a:t>funds </a:t>
            </a:r>
            <a:r>
              <a:rPr lang="en-US" sz="2400" dirty="0"/>
              <a:t>used </a:t>
            </a:r>
            <a:r>
              <a:rPr lang="en-US" sz="2400" dirty="0" smtClean="0"/>
              <a:t>for </a:t>
            </a:r>
            <a:r>
              <a:rPr lang="en-US" sz="2400" dirty="0"/>
              <a:t>transportation.</a:t>
            </a:r>
          </a:p>
          <a:p>
            <a:r>
              <a:rPr lang="en-US" sz="2800" i="1" dirty="0"/>
              <a:t>Adult Education </a:t>
            </a:r>
            <a:r>
              <a:rPr lang="en-US" sz="2800" dirty="0" smtClean="0"/>
              <a:t>and </a:t>
            </a:r>
            <a:r>
              <a:rPr lang="en-US" sz="2800" i="1" dirty="0" smtClean="0"/>
              <a:t>Regional </a:t>
            </a:r>
            <a:r>
              <a:rPr lang="en-US" sz="2800" i="1" dirty="0"/>
              <a:t>Occupational Centers and Programs:</a:t>
            </a:r>
          </a:p>
          <a:p>
            <a:pPr lvl="1">
              <a:buSzPct val="80000"/>
              <a:buFont typeface="Courier New" pitchFamily="49" charset="0"/>
              <a:buChar char="o"/>
            </a:pPr>
            <a:r>
              <a:rPr lang="en-US" sz="2400" dirty="0"/>
              <a:t>M</a:t>
            </a:r>
            <a:r>
              <a:rPr lang="en-US" sz="2400" dirty="0" smtClean="0"/>
              <a:t>aintenance </a:t>
            </a:r>
            <a:r>
              <a:rPr lang="en-US" sz="2400" dirty="0"/>
              <a:t>of effort </a:t>
            </a:r>
            <a:r>
              <a:rPr lang="en-US" sz="2400" dirty="0" smtClean="0"/>
              <a:t>requirements</a:t>
            </a:r>
            <a:r>
              <a:rPr lang="en-US" sz="2400" dirty="0"/>
              <a:t> </a:t>
            </a:r>
            <a:r>
              <a:rPr lang="en-US" sz="2400" dirty="0" smtClean="0"/>
              <a:t>for two years.</a:t>
            </a:r>
            <a:endParaRPr lang="en-US" sz="2400" dirty="0"/>
          </a:p>
          <a:p>
            <a:r>
              <a:rPr lang="en-US" sz="2800" i="1" dirty="0" smtClean="0"/>
              <a:t>Joint Powers Authorities for Transportation or ROC/Ps:</a:t>
            </a:r>
            <a:r>
              <a:rPr lang="en-US" sz="2800" dirty="0" smtClean="0"/>
              <a:t> Districts must continue for two years.</a:t>
            </a:r>
          </a:p>
        </p:txBody>
      </p:sp>
      <p:sp>
        <p:nvSpPr>
          <p:cNvPr id="3" name="Slide Number Placeholder 2"/>
          <p:cNvSpPr>
            <a:spLocks noGrp="1"/>
          </p:cNvSpPr>
          <p:nvPr>
            <p:ph type="sldNum" sz="quarter" idx="12"/>
          </p:nvPr>
        </p:nvSpPr>
        <p:spPr/>
        <p:txBody>
          <a:bodyPr/>
          <a:lstStyle/>
          <a:p>
            <a:fld id="{37F746FE-A7A7-B049-B317-4846C2E6CE80}" type="slidenum">
              <a:rPr lang="en-US" smtClean="0"/>
              <a:pPr/>
              <a:t>8</a:t>
            </a:fld>
            <a:endParaRPr lang="en-US" dirty="0"/>
          </a:p>
        </p:txBody>
      </p:sp>
      <p:sp>
        <p:nvSpPr>
          <p:cNvPr id="4" name="Title 3"/>
          <p:cNvSpPr>
            <a:spLocks noGrp="1"/>
          </p:cNvSpPr>
          <p:nvPr>
            <p:ph type="title"/>
          </p:nvPr>
        </p:nvSpPr>
        <p:spPr/>
        <p:txBody>
          <a:bodyPr/>
          <a:lstStyle/>
          <a:p>
            <a:r>
              <a:rPr lang="en-US" dirty="0" smtClean="0"/>
              <a:t>LCFF Rules on specific programs</a:t>
            </a:r>
            <a:r>
              <a:rPr lang="en-US" dirty="0"/>
              <a:t/>
            </a:r>
            <a:br>
              <a:rPr lang="en-US" dirty="0"/>
            </a:br>
            <a:endParaRPr lang="en-US" dirty="0"/>
          </a:p>
        </p:txBody>
      </p:sp>
    </p:spTree>
    <p:extLst>
      <p:ext uri="{BB962C8B-B14F-4D97-AF65-F5344CB8AC3E}">
        <p14:creationId xmlns="" xmlns:p14="http://schemas.microsoft.com/office/powerpoint/2010/main" val="3299599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Two-part formula:</a:t>
            </a:r>
          </a:p>
          <a:p>
            <a:pPr marL="0" indent="0">
              <a:buNone/>
            </a:pPr>
            <a:endParaRPr lang="en-US" sz="2800" dirty="0" smtClean="0"/>
          </a:p>
          <a:p>
            <a:pPr marL="514350" indent="-514350">
              <a:buFont typeface="+mj-lt"/>
              <a:buAutoNum type="alphaUcPeriod"/>
            </a:pPr>
            <a:r>
              <a:rPr lang="en-US" sz="2800" dirty="0" smtClean="0"/>
              <a:t>Oversight operational grants</a:t>
            </a:r>
          </a:p>
          <a:p>
            <a:pPr marL="914400" lvl="1" indent="-457200">
              <a:buFont typeface="Courier New" pitchFamily="49" charset="0"/>
              <a:buChar char="o"/>
              <a:tabLst>
                <a:tab pos="688975" algn="l"/>
              </a:tabLst>
            </a:pPr>
            <a:r>
              <a:rPr lang="en-US" sz="2400" dirty="0" smtClean="0"/>
              <a:t>Minimum grant per county and</a:t>
            </a:r>
          </a:p>
          <a:p>
            <a:pPr marL="914400" lvl="1" indent="-457200">
              <a:buFont typeface="Courier New" pitchFamily="49" charset="0"/>
              <a:buChar char="o"/>
              <a:tabLst>
                <a:tab pos="688975" algn="l"/>
              </a:tabLst>
            </a:pPr>
            <a:r>
              <a:rPr lang="en-US" sz="2400" dirty="0" smtClean="0"/>
              <a:t>Number of school districts in the county</a:t>
            </a:r>
          </a:p>
          <a:p>
            <a:pPr marL="914400" lvl="1" indent="-457200">
              <a:buFont typeface="Courier New" pitchFamily="49" charset="0"/>
              <a:buChar char="o"/>
              <a:tabLst>
                <a:tab pos="688975" algn="l"/>
              </a:tabLst>
            </a:pPr>
            <a:r>
              <a:rPr lang="en-US" sz="2400" dirty="0" smtClean="0"/>
              <a:t>ADA in the county attributable to school  districts,  charter schools and schools operated by the county superintendent . </a:t>
            </a:r>
          </a:p>
          <a:p>
            <a:pPr marL="0" indent="0">
              <a:buNone/>
            </a:pPr>
            <a:endParaRPr lang="en-US" sz="2800" dirty="0"/>
          </a:p>
        </p:txBody>
      </p:sp>
      <p:sp>
        <p:nvSpPr>
          <p:cNvPr id="3" name="Slide Number Placeholder 2"/>
          <p:cNvSpPr>
            <a:spLocks noGrp="1"/>
          </p:cNvSpPr>
          <p:nvPr>
            <p:ph type="sldNum" sz="quarter" idx="12"/>
          </p:nvPr>
        </p:nvSpPr>
        <p:spPr/>
        <p:txBody>
          <a:bodyPr/>
          <a:lstStyle/>
          <a:p>
            <a:fld id="{37F746FE-A7A7-B049-B317-4846C2E6CE80}" type="slidenum">
              <a:rPr lang="en-US" smtClean="0"/>
              <a:pPr/>
              <a:t>9</a:t>
            </a:fld>
            <a:endParaRPr lang="en-US" dirty="0"/>
          </a:p>
        </p:txBody>
      </p:sp>
      <p:sp>
        <p:nvSpPr>
          <p:cNvPr id="4" name="Title 3"/>
          <p:cNvSpPr>
            <a:spLocks noGrp="1"/>
          </p:cNvSpPr>
          <p:nvPr>
            <p:ph type="title"/>
          </p:nvPr>
        </p:nvSpPr>
        <p:spPr/>
        <p:txBody>
          <a:bodyPr/>
          <a:lstStyle/>
          <a:p>
            <a:r>
              <a:rPr lang="en-US" sz="3200" dirty="0" smtClean="0"/>
              <a:t>County Offices of Education </a:t>
            </a:r>
            <a:br>
              <a:rPr lang="en-US" sz="3200" dirty="0" smtClean="0"/>
            </a:br>
            <a:r>
              <a:rPr lang="en-US" sz="3200" dirty="0" smtClean="0"/>
              <a:t> Formula</a:t>
            </a:r>
            <a:endParaRPr lang="en-US" sz="3200" dirty="0"/>
          </a:p>
        </p:txBody>
      </p:sp>
    </p:spTree>
    <p:extLst>
      <p:ext uri="{BB962C8B-B14F-4D97-AF65-F5344CB8AC3E}">
        <p14:creationId xmlns="" xmlns:p14="http://schemas.microsoft.com/office/powerpoint/2010/main" val="953476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CSBA_2012_PPT">
  <a:themeElements>
    <a:clrScheme name="Custom 1">
      <a:dk1>
        <a:srgbClr val="5B5B5B"/>
      </a:dk1>
      <a:lt1>
        <a:sysClr val="window" lastClr="FFFFFF"/>
      </a:lt1>
      <a:dk2>
        <a:srgbClr val="666666"/>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Custom 1">
      <a:dk1>
        <a:srgbClr val="5B5B5B"/>
      </a:dk1>
      <a:lt1>
        <a:sysClr val="window" lastClr="FFFFFF"/>
      </a:lt1>
      <a:dk2>
        <a:srgbClr val="666666"/>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BAR Tempate_Test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CSBA_2012_PPT</Template>
  <TotalTime>3029</TotalTime>
  <Words>3583</Words>
  <Application>Microsoft Office PowerPoint</Application>
  <PresentationFormat>On-screen Show (4:3)</PresentationFormat>
  <Paragraphs>424</Paragraphs>
  <Slides>38</Slides>
  <Notes>26</Notes>
  <HiddenSlides>0</HiddenSlides>
  <MMClips>0</MMClips>
  <ScaleCrop>false</ScaleCrop>
  <HeadingPairs>
    <vt:vector size="4" baseType="variant">
      <vt:variant>
        <vt:lpstr>Theme</vt:lpstr>
      </vt:variant>
      <vt:variant>
        <vt:i4>3</vt:i4>
      </vt:variant>
      <vt:variant>
        <vt:lpstr>Slide Titles</vt:lpstr>
      </vt:variant>
      <vt:variant>
        <vt:i4>38</vt:i4>
      </vt:variant>
    </vt:vector>
  </HeadingPairs>
  <TitlesOfParts>
    <vt:vector size="41" baseType="lpstr">
      <vt:lpstr>CSBA_2012_PPT</vt:lpstr>
      <vt:lpstr>Office Theme</vt:lpstr>
      <vt:lpstr>PBAR Tempate_Test 2</vt:lpstr>
      <vt:lpstr>Local Control Funding Formula  What Governing Board Members Need to Know Now</vt:lpstr>
      <vt:lpstr>Goals</vt:lpstr>
      <vt:lpstr>Agenda</vt:lpstr>
      <vt:lpstr>Local Control Funding Formula (LCFF) </vt:lpstr>
      <vt:lpstr>LCFF Key Dates</vt:lpstr>
      <vt:lpstr>LCFF Begins 2013-14 </vt:lpstr>
      <vt:lpstr>LCFF Economic Recovery Targets</vt:lpstr>
      <vt:lpstr>LCFF Rules on specific programs </vt:lpstr>
      <vt:lpstr>County Offices of Education   Formula</vt:lpstr>
      <vt:lpstr>County Office formula (cont.)</vt:lpstr>
      <vt:lpstr>District Supplemental  and Concentration  Funds </vt:lpstr>
      <vt:lpstr>Local Control Funding Formula  &amp; Student Counts</vt:lpstr>
      <vt:lpstr>Expenditure Details Supplemental &amp; Concentration Funds</vt:lpstr>
      <vt:lpstr>LCFF and Local   Control &amp; Accountability Plans (LCAPS)</vt:lpstr>
      <vt:lpstr>LCFF Details</vt:lpstr>
      <vt:lpstr>LCAP Process:  Transparency &amp; Involvement</vt:lpstr>
      <vt:lpstr>Transparency &amp; Public Process</vt:lpstr>
      <vt:lpstr>Transparency (cont.)</vt:lpstr>
      <vt:lpstr> LCAP Process </vt:lpstr>
      <vt:lpstr>LCAP and  Districts in need of Intervention</vt:lpstr>
      <vt:lpstr>Evaluating strengths and weaknesses, need for technical assistance</vt:lpstr>
      <vt:lpstr>What Boards Can Do Now</vt:lpstr>
      <vt:lpstr>Key Questions for Governance Teams</vt:lpstr>
      <vt:lpstr>  The Local Control Funding Formula: Opportunities and Challenges for Local Education Leaders </vt:lpstr>
      <vt:lpstr>A New Day</vt:lpstr>
      <vt:lpstr>Many details remain to be worked out:</vt:lpstr>
      <vt:lpstr>The LCFF Big Ideas reflect lessons from experiments in local finance reform: </vt:lpstr>
      <vt:lpstr>Boards can seize the LCFF opportunity by:</vt:lpstr>
      <vt:lpstr>The new plan – the LCAP – will align Planning with Budgeting</vt:lpstr>
      <vt:lpstr>Slide 30</vt:lpstr>
      <vt:lpstr>LCFF will empower Boards to ask important new questions:</vt:lpstr>
      <vt:lpstr>New Roles for Software:  One Example of a 21st Century Solution </vt:lpstr>
      <vt:lpstr>Thank you!  Merrill Vargo Pivot Learning Partners mvargo@pivotlearningpartners.org  </vt:lpstr>
      <vt:lpstr>Slide 34</vt:lpstr>
      <vt:lpstr>Contact Information</vt:lpstr>
      <vt:lpstr>Upcoming Events</vt:lpstr>
      <vt:lpstr>Upcoming Events</vt:lpstr>
      <vt:lpstr>Additional 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Presidents Workshop</dc:title>
  <dc:creator>csba</dc:creator>
  <cp:lastModifiedBy>Karen Reynolds</cp:lastModifiedBy>
  <cp:revision>164</cp:revision>
  <cp:lastPrinted>2013-07-31T17:52:10Z</cp:lastPrinted>
  <dcterms:created xsi:type="dcterms:W3CDTF">2012-12-05T00:03:21Z</dcterms:created>
  <dcterms:modified xsi:type="dcterms:W3CDTF">2013-07-31T23:23:45Z</dcterms:modified>
</cp:coreProperties>
</file>