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25" r:id="rId1"/>
  </p:sldMasterIdLst>
  <p:notesMasterIdLst>
    <p:notesMasterId r:id="rId24"/>
  </p:notesMasterIdLst>
  <p:handoutMasterIdLst>
    <p:handoutMasterId r:id="rId25"/>
  </p:handoutMasterIdLst>
  <p:sldIdLst>
    <p:sldId id="256" r:id="rId2"/>
    <p:sldId id="257" r:id="rId3"/>
    <p:sldId id="260" r:id="rId4"/>
    <p:sldId id="266" r:id="rId5"/>
    <p:sldId id="262" r:id="rId6"/>
    <p:sldId id="265" r:id="rId7"/>
    <p:sldId id="275" r:id="rId8"/>
    <p:sldId id="280" r:id="rId9"/>
    <p:sldId id="267" r:id="rId10"/>
    <p:sldId id="269" r:id="rId11"/>
    <p:sldId id="282" r:id="rId12"/>
    <p:sldId id="272" r:id="rId13"/>
    <p:sldId id="258" r:id="rId14"/>
    <p:sldId id="259" r:id="rId15"/>
    <p:sldId id="274" r:id="rId16"/>
    <p:sldId id="263" r:id="rId17"/>
    <p:sldId id="273" r:id="rId18"/>
    <p:sldId id="264" r:id="rId19"/>
    <p:sldId id="270" r:id="rId20"/>
    <p:sldId id="277" r:id="rId21"/>
    <p:sldId id="278" r:id="rId22"/>
    <p:sldId id="281" r:id="rId23"/>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24" userDrawn="1">
          <p15:clr>
            <a:srgbClr val="A4A3A4"/>
          </p15:clr>
        </p15:guide>
        <p15:guide id="2" pos="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B0CC"/>
    <a:srgbClr val="0655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23" autoAdjust="0"/>
    <p:restoredTop sz="85793" autoAdjust="0"/>
  </p:normalViewPr>
  <p:slideViewPr>
    <p:cSldViewPr snapToObjects="1">
      <p:cViewPr varScale="1">
        <p:scale>
          <a:sx n="176" d="100"/>
          <a:sy n="176" d="100"/>
        </p:scale>
        <p:origin x="1144" y="184"/>
      </p:cViewPr>
      <p:guideLst>
        <p:guide orient="horz" pos="324"/>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fontAlgn="auto">
              <a:spcBef>
                <a:spcPts val="0"/>
              </a:spcBef>
              <a:spcAft>
                <a:spcPts val="0"/>
              </a:spcAft>
              <a:defRPr sz="1200" smtClean="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2" tIns="46586" rIns="93172" bIns="46586" rtlCol="0"/>
          <a:lstStyle>
            <a:lvl1pPr algn="r" fontAlgn="auto">
              <a:spcBef>
                <a:spcPts val="0"/>
              </a:spcBef>
              <a:spcAft>
                <a:spcPts val="0"/>
              </a:spcAft>
              <a:defRPr sz="1200" smtClean="0">
                <a:latin typeface="+mn-lt"/>
                <a:ea typeface="+mn-ea"/>
                <a:cs typeface="+mn-cs"/>
              </a:defRPr>
            </a:lvl1pPr>
          </a:lstStyle>
          <a:p>
            <a:pPr>
              <a:defRPr/>
            </a:pPr>
            <a:fld id="{F7745356-2F14-8C40-9BF5-68967D696ADC}" type="datetimeFigureOut">
              <a:rPr lang="en-US"/>
              <a:pPr>
                <a:defRPr/>
              </a:pPr>
              <a:t>9/6/18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fontAlgn="auto">
              <a:spcBef>
                <a:spcPts val="0"/>
              </a:spcBef>
              <a:spcAft>
                <a:spcPts val="0"/>
              </a:spcAft>
              <a:defRPr sz="1200" smtClean="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fontAlgn="auto">
              <a:spcBef>
                <a:spcPts val="0"/>
              </a:spcBef>
              <a:spcAft>
                <a:spcPts val="0"/>
              </a:spcAft>
              <a:defRPr sz="1200" smtClean="0">
                <a:latin typeface="+mn-lt"/>
                <a:ea typeface="+mn-ea"/>
                <a:cs typeface="+mn-cs"/>
              </a:defRPr>
            </a:lvl1pPr>
          </a:lstStyle>
          <a:p>
            <a:pPr>
              <a:defRPr/>
            </a:pPr>
            <a:fld id="{C89AFE1F-6D21-AE40-BE68-2EB556FFE067}" type="slidenum">
              <a:rPr lang="en-US"/>
              <a:pPr>
                <a:defRPr/>
              </a:pPr>
              <a:t>‹#›</a:t>
            </a:fld>
            <a:endParaRPr lang="en-US" dirty="0"/>
          </a:p>
        </p:txBody>
      </p:sp>
    </p:spTree>
    <p:extLst>
      <p:ext uri="{BB962C8B-B14F-4D97-AF65-F5344CB8AC3E}">
        <p14:creationId xmlns:p14="http://schemas.microsoft.com/office/powerpoint/2010/main" val="18672601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fontAlgn="auto">
              <a:spcBef>
                <a:spcPts val="0"/>
              </a:spcBef>
              <a:spcAft>
                <a:spcPts val="0"/>
              </a:spcAft>
              <a:defRPr sz="1200" smtClean="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fontAlgn="auto">
              <a:spcBef>
                <a:spcPts val="0"/>
              </a:spcBef>
              <a:spcAft>
                <a:spcPts val="0"/>
              </a:spcAft>
              <a:defRPr sz="1200" smtClean="0">
                <a:latin typeface="+mn-lt"/>
                <a:ea typeface="+mn-ea"/>
                <a:cs typeface="+mn-cs"/>
              </a:defRPr>
            </a:lvl1pPr>
          </a:lstStyle>
          <a:p>
            <a:pPr>
              <a:defRPr/>
            </a:pPr>
            <a:fld id="{9E1A0C1D-F49A-A249-AA4A-464BD4B7B063}" type="datetimeFigureOut">
              <a:rPr lang="en-US"/>
              <a:pPr>
                <a:defRPr/>
              </a:pPr>
              <a:t>9/6/18</a:t>
            </a:fld>
            <a:endParaRPr lang="en-US" dirty="0"/>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fontAlgn="auto">
              <a:spcBef>
                <a:spcPts val="0"/>
              </a:spcBef>
              <a:spcAft>
                <a:spcPts val="0"/>
              </a:spcAft>
              <a:defRPr sz="1200" smtClean="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fontAlgn="auto">
              <a:spcBef>
                <a:spcPts val="0"/>
              </a:spcBef>
              <a:spcAft>
                <a:spcPts val="0"/>
              </a:spcAft>
              <a:defRPr sz="1200" smtClean="0">
                <a:latin typeface="+mn-lt"/>
                <a:ea typeface="+mn-ea"/>
                <a:cs typeface="+mn-cs"/>
              </a:defRPr>
            </a:lvl1pPr>
          </a:lstStyle>
          <a:p>
            <a:pPr>
              <a:defRPr/>
            </a:pPr>
            <a:fld id="{ACFDD08E-8DEA-D64F-A004-D78B091E7F4E}" type="slidenum">
              <a:rPr lang="en-US"/>
              <a:pPr>
                <a:defRPr/>
              </a:pPr>
              <a:t>‹#›</a:t>
            </a:fld>
            <a:endParaRPr lang="en-US" dirty="0"/>
          </a:p>
        </p:txBody>
      </p:sp>
    </p:spTree>
    <p:extLst>
      <p:ext uri="{BB962C8B-B14F-4D97-AF65-F5344CB8AC3E}">
        <p14:creationId xmlns:p14="http://schemas.microsoft.com/office/powerpoint/2010/main" val="106495812"/>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csba.org/summerlearning"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defRPr/>
            </a:pPr>
            <a:r>
              <a:rPr lang="en-US" dirty="0"/>
              <a:t>Welcome and introductions. Summarize, as appropriate, prior discussions and decisions regarding board support for summer learning programs.</a:t>
            </a:r>
          </a:p>
          <a:p>
            <a:pPr defTabSz="458252">
              <a:defRPr/>
            </a:pPr>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a:t>
            </a:fld>
            <a:endParaRPr lang="en-US" dirty="0"/>
          </a:p>
        </p:txBody>
      </p:sp>
    </p:spTree>
    <p:extLst>
      <p:ext uri="{BB962C8B-B14F-4D97-AF65-F5344CB8AC3E}">
        <p14:creationId xmlns:p14="http://schemas.microsoft.com/office/powerpoint/2010/main" val="2309507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Identify priorities from among the items on the brainstormed list. Use prompts from the slide to inform discussion and priority setting:</a:t>
            </a:r>
            <a:r>
              <a:rPr lang="en-US" sz="1100" dirty="0"/>
              <a:t> </a:t>
            </a:r>
          </a:p>
          <a:p>
            <a:pPr marL="630096" lvl="1" indent="-171844">
              <a:buFont typeface="Courier New" panose="02070309020205020404" pitchFamily="49" charset="0"/>
              <a:buChar char="o"/>
            </a:pPr>
            <a:r>
              <a:rPr lang="en-US" dirty="0"/>
              <a:t>How do these align with LCAP and other goals?</a:t>
            </a:r>
            <a:endParaRPr lang="en-US" sz="1100" dirty="0"/>
          </a:p>
          <a:p>
            <a:pPr marL="630096" lvl="1" indent="-171844">
              <a:buFont typeface="Courier New" panose="02070309020205020404" pitchFamily="49" charset="0"/>
              <a:buChar char="o"/>
            </a:pPr>
            <a:r>
              <a:rPr lang="en-US" dirty="0"/>
              <a:t>Which could best be supported by a summer program?</a:t>
            </a:r>
            <a:endParaRPr lang="en-US" sz="1100" dirty="0"/>
          </a:p>
          <a:p>
            <a:pPr marL="630096" lvl="1" indent="-171844">
              <a:buFont typeface="Courier New" panose="02070309020205020404" pitchFamily="49" charset="0"/>
              <a:buChar char="o"/>
            </a:pPr>
            <a:r>
              <a:rPr lang="en-US" dirty="0"/>
              <a:t>What needs do families have that would draw them to a summer program?</a:t>
            </a:r>
            <a:endParaRPr lang="en-US" sz="1100" dirty="0"/>
          </a:p>
          <a:p>
            <a:r>
              <a:rPr lang="en-US" dirty="0"/>
              <a:t> </a:t>
            </a:r>
            <a:endParaRPr lang="en-US" sz="1100" dirty="0"/>
          </a:p>
          <a:p>
            <a:r>
              <a:rPr lang="en-US" dirty="0"/>
              <a:t>As a group, identify the priorities that would support goals identified in the LCAP and other district-level goals. Put a star next to those priorities that could be best supported with a summer program. Put a second star by any that you believe families would find particularly attractive given that summer is voluntary.</a:t>
            </a:r>
            <a:endParaRPr lang="en-US" sz="1100" dirty="0"/>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10</a:t>
            </a:fld>
            <a:endParaRPr lang="en-US" dirty="0"/>
          </a:p>
        </p:txBody>
      </p:sp>
    </p:spTree>
    <p:extLst>
      <p:ext uri="{BB962C8B-B14F-4D97-AF65-F5344CB8AC3E}">
        <p14:creationId xmlns:p14="http://schemas.microsoft.com/office/powerpoint/2010/main" val="1989381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The video on this slide will explore how summer learning programs can support staff skills development and their motivation.</a:t>
            </a:r>
            <a:r>
              <a:rPr lang="en-US" i="1" dirty="0"/>
              <a:t> </a:t>
            </a:r>
            <a:r>
              <a:rPr lang="en-US" dirty="0"/>
              <a:t>Show </a:t>
            </a:r>
            <a:r>
              <a:rPr lang="en-US" i="1" u="sng" dirty="0"/>
              <a:t>Summer Learning: Supporting Staff Capacity and Motivation</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11</a:t>
            </a:fld>
            <a:endParaRPr lang="en-US" dirty="0"/>
          </a:p>
        </p:txBody>
      </p:sp>
    </p:spTree>
    <p:extLst>
      <p:ext uri="{BB962C8B-B14F-4D97-AF65-F5344CB8AC3E}">
        <p14:creationId xmlns:p14="http://schemas.microsoft.com/office/powerpoint/2010/main" val="3167750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Have participants call-out what the main points that they remember from the video regarding supporting staff capacity. Emphasize that summer can be a learning opportunity for teachers and staff. </a:t>
            </a:r>
            <a:endParaRPr lang="en-US" sz="1100" dirty="0"/>
          </a:p>
          <a:p>
            <a:pPr marL="630096" lvl="1" indent="-171844">
              <a:buFont typeface="Courier New" panose="02070309020205020404" pitchFamily="49" charset="0"/>
              <a:buChar char="o"/>
            </a:pPr>
            <a:r>
              <a:rPr lang="en-US" dirty="0"/>
              <a:t>Ask: Does district have professional development goals that summer could support? Identify some of those goals and discuss how summer can support them. Also differentiate between the different types of district staff that could be supported in a summer learning program, including teachers and non-certificated staff. </a:t>
            </a:r>
            <a:endParaRPr lang="en-US" sz="1100" dirty="0"/>
          </a:p>
          <a:p>
            <a:pPr marL="630096" lvl="1" indent="-171844">
              <a:buFont typeface="Courier New" panose="02070309020205020404" pitchFamily="49" charset="0"/>
              <a:buChar char="o"/>
            </a:pPr>
            <a:r>
              <a:rPr lang="en-US" dirty="0"/>
              <a:t>Ask and discuss the question: Are there professional development funds available that could help staff summer programs? </a:t>
            </a:r>
            <a:endParaRPr lang="en-US" sz="1100" dirty="0"/>
          </a:p>
          <a:p>
            <a:pPr marL="171844" indent="-171844">
              <a:buFont typeface="Courier New" panose="02070309020205020404" pitchFamily="49" charset="0"/>
              <a:buChar char="o"/>
            </a:pPr>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12</a:t>
            </a:fld>
            <a:endParaRPr lang="en-US" dirty="0"/>
          </a:p>
        </p:txBody>
      </p:sp>
    </p:spTree>
    <p:extLst>
      <p:ext uri="{BB962C8B-B14F-4D97-AF65-F5344CB8AC3E}">
        <p14:creationId xmlns:p14="http://schemas.microsoft.com/office/powerpoint/2010/main" val="3992060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Now that the group has explored how summer programs can support both student outcome goals and staff professional learning goals, this sections will focus on the need to take inventory of the current summer programs that are taking place in the district. </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13</a:t>
            </a:fld>
            <a:endParaRPr lang="en-US" dirty="0"/>
          </a:p>
        </p:txBody>
      </p:sp>
    </p:spTree>
    <p:extLst>
      <p:ext uri="{BB962C8B-B14F-4D97-AF65-F5344CB8AC3E}">
        <p14:creationId xmlns:p14="http://schemas.microsoft.com/office/powerpoint/2010/main" val="522011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Use the talking points from the slide and the </a:t>
            </a:r>
            <a:r>
              <a:rPr lang="en-US" i="1" u="sng" dirty="0"/>
              <a:t>District Needs Assessment for Summer Programs</a:t>
            </a:r>
            <a:r>
              <a:rPr lang="en-US" dirty="0"/>
              <a:t> to discuss the questions that the board will want to ask about the current program offerings. It makes sense to begin with the big picture questions regarding the total number of sites and students served, how much the district is spending on these programs, where the responsibility for them lies, and understanding the planning process.</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14</a:t>
            </a:fld>
            <a:endParaRPr lang="en-US" dirty="0"/>
          </a:p>
        </p:txBody>
      </p:sp>
    </p:spTree>
    <p:extLst>
      <p:ext uri="{BB962C8B-B14F-4D97-AF65-F5344CB8AC3E}">
        <p14:creationId xmlns:p14="http://schemas.microsoft.com/office/powerpoint/2010/main" val="1978904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Brainstorm other possible questions. Use the “current programs” sections of the </a:t>
            </a:r>
            <a:r>
              <a:rPr lang="en-US" i="1" u="sng" dirty="0"/>
              <a:t>District Needs Assessment for Summer Programs</a:t>
            </a:r>
            <a:r>
              <a:rPr lang="en-US" dirty="0"/>
              <a:t> to discuss the information you wish to include in a report on current summer programs. Highlight and agree upon the questions that are most relevant to your district and work with the superintendent on a plan and timeline for answering them.</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15</a:t>
            </a:fld>
            <a:endParaRPr lang="en-US" dirty="0"/>
          </a:p>
        </p:txBody>
      </p:sp>
    </p:spTree>
    <p:extLst>
      <p:ext uri="{BB962C8B-B14F-4D97-AF65-F5344CB8AC3E}">
        <p14:creationId xmlns:p14="http://schemas.microsoft.com/office/powerpoint/2010/main" val="2975492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Use the talking points from the slide to review the various aspects of a program that will help inform a cost-benefit analysis. Discuss whether there are any aspects that should be considered or expanded on in your district when it conducts its own inventory of existing summer programs.</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16</a:t>
            </a:fld>
            <a:endParaRPr lang="en-US" dirty="0"/>
          </a:p>
        </p:txBody>
      </p:sp>
    </p:spTree>
    <p:extLst>
      <p:ext uri="{BB962C8B-B14F-4D97-AF65-F5344CB8AC3E}">
        <p14:creationId xmlns:p14="http://schemas.microsoft.com/office/powerpoint/2010/main" val="3534376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Introduce the “cost analysis worksheet” in the </a:t>
            </a:r>
            <a:r>
              <a:rPr lang="en-US" i="1" u="sng" dirty="0"/>
              <a:t>District Needs Assessment for Summer Programs</a:t>
            </a:r>
            <a:r>
              <a:rPr lang="en-US" dirty="0"/>
              <a:t>. Explain that a separate form should be completed for each individual program operated by the district. Once that is done, the results will be compiled into a summary that provides an apples-to-apples review of the cost of each current program based on the cost per student per hour. This information can be used along with information about program goals, evaluation, and district priorities to look for gaps and opportunities to improve programs. </a:t>
            </a:r>
          </a:p>
          <a:p>
            <a:r>
              <a:rPr lang="en-US" dirty="0"/>
              <a:t> </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17</a:t>
            </a:fld>
            <a:endParaRPr lang="en-US" dirty="0"/>
          </a:p>
        </p:txBody>
      </p:sp>
    </p:spTree>
    <p:extLst>
      <p:ext uri="{BB962C8B-B14F-4D97-AF65-F5344CB8AC3E}">
        <p14:creationId xmlns:p14="http://schemas.microsoft.com/office/powerpoint/2010/main" val="2738455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This section will now focus on thinking about partners that could help support summer programs. For this section, participants can reference the “opportunities for more partnerships and resources” section in the </a:t>
            </a:r>
            <a:r>
              <a:rPr lang="en-US" i="1" u="sng" dirty="0"/>
              <a:t>District Needs Assessment for Summer Programs</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18</a:t>
            </a:fld>
            <a:endParaRPr lang="en-US" dirty="0"/>
          </a:p>
        </p:txBody>
      </p:sp>
    </p:spTree>
    <p:extLst>
      <p:ext uri="{BB962C8B-B14F-4D97-AF65-F5344CB8AC3E}">
        <p14:creationId xmlns:p14="http://schemas.microsoft.com/office/powerpoint/2010/main" val="1685203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Brainstorm possibilities for partnerships using the key points on the slide and questions in the </a:t>
            </a:r>
            <a:r>
              <a:rPr lang="en-US" i="1" u="sng" dirty="0"/>
              <a:t>District Needs Assessment for Summer Programs</a:t>
            </a:r>
            <a:r>
              <a:rPr lang="en-US" dirty="0"/>
              <a:t>. By conducting an environmental scan, district officials may discover opportunities for partnerships and collaboration. That might provide additional resources for the district to offer summer learning to more students or identify programs run by other organizations (such as Boys and Girls Clubs or the local Parks and Recreation Department) that could serve more students with district support. Once the list of current and potential partners is compiled, the group can reflect on which potential partners it makes the most sense to pursue and how these partnerships can be part of a broader community engagement strategy and/or align with district priorities. </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19</a:t>
            </a:fld>
            <a:endParaRPr lang="en-US" dirty="0"/>
          </a:p>
        </p:txBody>
      </p:sp>
    </p:spTree>
    <p:extLst>
      <p:ext uri="{BB962C8B-B14F-4D97-AF65-F5344CB8AC3E}">
        <p14:creationId xmlns:p14="http://schemas.microsoft.com/office/powerpoint/2010/main" val="1481427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Review the focus of this lesson.</a:t>
            </a:r>
            <a:r>
              <a:rPr lang="en-US" i="1" dirty="0"/>
              <a:t> </a:t>
            </a:r>
            <a:r>
              <a:rPr lang="en-US" dirty="0"/>
              <a:t>Summer is valuable time that districts cannot afford to waste. During this lesson, the group will use the </a:t>
            </a:r>
            <a:r>
              <a:rPr lang="en-US" i="1" u="sng" dirty="0"/>
              <a:t>District Needs Assessment for Summer Programs</a:t>
            </a:r>
            <a:r>
              <a:rPr lang="en-US" dirty="0"/>
              <a:t> to:</a:t>
            </a:r>
            <a:endParaRPr lang="en-US" sz="1100" dirty="0"/>
          </a:p>
          <a:p>
            <a:pPr marL="630096" lvl="1" indent="-171844">
              <a:buFont typeface="Courier New" panose="02070309020205020404" pitchFamily="49" charset="0"/>
              <a:buChar char="o"/>
            </a:pPr>
            <a:r>
              <a:rPr lang="en-US" dirty="0"/>
              <a:t>Identify district needs and learning goals that can be met through better alignment with summer programs;</a:t>
            </a:r>
            <a:endParaRPr lang="en-US" sz="1100" dirty="0"/>
          </a:p>
          <a:p>
            <a:pPr marL="630096" lvl="1" indent="-171844">
              <a:buFont typeface="Courier New" panose="02070309020205020404" pitchFamily="49" charset="0"/>
              <a:buChar char="o"/>
            </a:pPr>
            <a:r>
              <a:rPr lang="en-US" dirty="0"/>
              <a:t>Take inventory of existing summer learning programs offered within and outside the district; and</a:t>
            </a:r>
            <a:endParaRPr lang="en-US" sz="1100" dirty="0"/>
          </a:p>
          <a:p>
            <a:pPr marL="630096" lvl="1" indent="-171844">
              <a:buFont typeface="Courier New" panose="02070309020205020404" pitchFamily="49" charset="0"/>
              <a:buChar char="o"/>
            </a:pPr>
            <a:r>
              <a:rPr lang="en-US" dirty="0"/>
              <a:t>Explore untapped opportunities to expand services for more students and better align current programs.</a:t>
            </a:r>
            <a:endParaRPr lang="en-US" sz="1100" dirty="0"/>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2</a:t>
            </a:fld>
            <a:endParaRPr lang="en-US" dirty="0"/>
          </a:p>
        </p:txBody>
      </p:sp>
    </p:spTree>
    <p:extLst>
      <p:ext uri="{BB962C8B-B14F-4D97-AF65-F5344CB8AC3E}">
        <p14:creationId xmlns:p14="http://schemas.microsoft.com/office/powerpoint/2010/main" val="3478956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Now that the group has started the process of assessing the needs in the district, it is time to discuss next steps.</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20</a:t>
            </a:fld>
            <a:endParaRPr lang="en-US" dirty="0"/>
          </a:p>
        </p:txBody>
      </p:sp>
    </p:spTree>
    <p:extLst>
      <p:ext uri="{BB962C8B-B14F-4D97-AF65-F5344CB8AC3E}">
        <p14:creationId xmlns:p14="http://schemas.microsoft.com/office/powerpoint/2010/main" val="3996220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Reflect on what the board can be in supporting effective summer programs. For example, the board can create an expectation that summer programs are part of a school district’s overall educational effort, not just a seasonal offshoot. The board can also help to change the focus of summer learning programs from remediation and test preparation to a blended approach of academic and enrichment activities. School districts and their governing boards should also treat summer learning equally with traditional school year programs and make them part of year-round planning. Planning time is critical, so governance teams should start early in the planning process to secure funding and partners. They should also have the budget and logistics in place by March in order to have sufficient time to secure staffing and recruit students. As a next step, the board can set a deadline for completion of the </a:t>
            </a:r>
            <a:r>
              <a:rPr lang="en-US" i="1" u="sng" dirty="0"/>
              <a:t>District Needs Assessment for Summer Programs</a:t>
            </a:r>
            <a:r>
              <a:rPr lang="en-US" dirty="0"/>
              <a:t>. </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21</a:t>
            </a:fld>
            <a:endParaRPr lang="en-US" dirty="0"/>
          </a:p>
        </p:txBody>
      </p:sp>
    </p:spTree>
    <p:extLst>
      <p:ext uri="{BB962C8B-B14F-4D97-AF65-F5344CB8AC3E}">
        <p14:creationId xmlns:p14="http://schemas.microsoft.com/office/powerpoint/2010/main" val="1845446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Review resources for board members to learn more and explore the issue further. CSBA has published multiple resources related to the development of summer learning programs in California. You can visit the CSBA summer learning page to find lesson plans and materials for this study session and two other board study sessions related to summer learning. CSBA also has materials to help board members plan for and implement summer programs, including a Planning Guide and a Guide to Regional Partners and Resources, all available at </a:t>
            </a:r>
            <a:r>
              <a:rPr lang="en-US" u="sng" dirty="0">
                <a:hlinkClick r:id="rId3"/>
              </a:rPr>
              <a:t>www.csba.org/summerlearning</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22</a:t>
            </a:fld>
            <a:endParaRPr lang="en-US" dirty="0"/>
          </a:p>
        </p:txBody>
      </p:sp>
    </p:spTree>
    <p:extLst>
      <p:ext uri="{BB962C8B-B14F-4D97-AF65-F5344CB8AC3E}">
        <p14:creationId xmlns:p14="http://schemas.microsoft.com/office/powerpoint/2010/main" val="501967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Since summer is valuable time that districts cannot afford to waste, alignment with district learning goals is critical. </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3</a:t>
            </a:fld>
            <a:endParaRPr lang="en-US" dirty="0"/>
          </a:p>
        </p:txBody>
      </p:sp>
    </p:spTree>
    <p:extLst>
      <p:ext uri="{BB962C8B-B14F-4D97-AF65-F5344CB8AC3E}">
        <p14:creationId xmlns:p14="http://schemas.microsoft.com/office/powerpoint/2010/main" val="1165198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Use talking points to restate opportunities that summer can provide (might have already been covered in Lesson 1). Summer learning programs can help district meet many district needs and goals. These include their potential to:</a:t>
            </a:r>
            <a:endParaRPr lang="en-US" sz="1100" dirty="0"/>
          </a:p>
          <a:p>
            <a:pPr marL="630096" lvl="1" indent="-171844">
              <a:buFont typeface="Courier New" panose="02070309020205020404" pitchFamily="49" charset="0"/>
              <a:buChar char="o"/>
            </a:pPr>
            <a:r>
              <a:rPr lang="en-US" dirty="0"/>
              <a:t>Help students meet learning goals;</a:t>
            </a:r>
            <a:endParaRPr lang="en-US" sz="1100" dirty="0"/>
          </a:p>
          <a:p>
            <a:pPr marL="630096" lvl="1" indent="-171844">
              <a:buFont typeface="Courier New" panose="02070309020205020404" pitchFamily="49" charset="0"/>
              <a:buChar char="o"/>
            </a:pPr>
            <a:r>
              <a:rPr lang="en-US" dirty="0"/>
              <a:t>Keep kids safe, active, and engaged in school;</a:t>
            </a:r>
            <a:endParaRPr lang="en-US" sz="1100" dirty="0"/>
          </a:p>
          <a:p>
            <a:pPr marL="630096" lvl="1" indent="-171844">
              <a:buFont typeface="Courier New" panose="02070309020205020404" pitchFamily="49" charset="0"/>
              <a:buChar char="o"/>
            </a:pPr>
            <a:r>
              <a:rPr lang="en-US" dirty="0"/>
              <a:t>Provide time and space for staff professional learning and skill-building; and</a:t>
            </a:r>
            <a:endParaRPr lang="en-US" sz="1100" dirty="0"/>
          </a:p>
          <a:p>
            <a:pPr marL="630096" lvl="1" indent="-171844">
              <a:buFont typeface="Courier New" panose="02070309020205020404" pitchFamily="49" charset="0"/>
              <a:buChar char="o"/>
            </a:pPr>
            <a:r>
              <a:rPr lang="en-US" dirty="0"/>
              <a:t>Develop and strengthen key partnerships within district departments and with the district and external partners.</a:t>
            </a:r>
            <a:endParaRPr lang="en-US" sz="1100" dirty="0"/>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4</a:t>
            </a:fld>
            <a:endParaRPr lang="en-US" dirty="0"/>
          </a:p>
        </p:txBody>
      </p:sp>
    </p:spTree>
    <p:extLst>
      <p:ext uri="{BB962C8B-B14F-4D97-AF65-F5344CB8AC3E}">
        <p14:creationId xmlns:p14="http://schemas.microsoft.com/office/powerpoint/2010/main" val="1569705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The video in this slide highlights how summer learning programs can help to meet many different student learning goals. Ask participants to take notes on the goals identified as being met in the video. Show </a:t>
            </a:r>
            <a:r>
              <a:rPr lang="en-US" i="1" u="sng" dirty="0"/>
              <a:t>Summer Learning: Supporting Students to Achieve District Learning Goals</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5</a:t>
            </a:fld>
            <a:endParaRPr lang="en-US" dirty="0"/>
          </a:p>
        </p:txBody>
      </p:sp>
    </p:spTree>
    <p:extLst>
      <p:ext uri="{BB962C8B-B14F-4D97-AF65-F5344CB8AC3E}">
        <p14:creationId xmlns:p14="http://schemas.microsoft.com/office/powerpoint/2010/main" val="1305083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Use talking points from the slide to review the goals of the </a:t>
            </a:r>
            <a:r>
              <a:rPr lang="en-US" i="1" u="sng" dirty="0"/>
              <a:t>District Needs Assessment for Summer Programs</a:t>
            </a:r>
            <a:r>
              <a:rPr lang="en-US" dirty="0"/>
              <a:t>.</a:t>
            </a:r>
            <a:r>
              <a:rPr lang="en-US" i="1" dirty="0"/>
              <a:t> </a:t>
            </a:r>
            <a:r>
              <a:rPr lang="en-US" dirty="0"/>
              <a:t>CSBA has developed the </a:t>
            </a:r>
            <a:r>
              <a:rPr lang="en-US" i="1" u="sng" dirty="0"/>
              <a:t>District Needs Assessment for Summer Programs</a:t>
            </a:r>
            <a:r>
              <a:rPr lang="en-US" dirty="0"/>
              <a:t> to help boards and the superintendent think about how to best support and align summer learning programs. This document is meant to be a template to help district staff gather information and make recommendations about how summer programs could best further district goals based on needs, capacity, and priorities. The needs assessment will help the district to:</a:t>
            </a:r>
            <a:endParaRPr lang="en-US" sz="1100" dirty="0"/>
          </a:p>
          <a:p>
            <a:pPr marL="630096" lvl="1" indent="-171844">
              <a:buFont typeface="Courier New" panose="02070309020205020404" pitchFamily="49" charset="0"/>
              <a:buChar char="o"/>
            </a:pPr>
            <a:r>
              <a:rPr lang="en-US" dirty="0"/>
              <a:t>Identify which district goals could be met through summer programs;</a:t>
            </a:r>
            <a:endParaRPr lang="en-US" sz="1100" dirty="0"/>
          </a:p>
          <a:p>
            <a:pPr marL="630096" lvl="1" indent="-171844">
              <a:buFont typeface="Courier New" panose="02070309020205020404" pitchFamily="49" charset="0"/>
              <a:buChar char="o"/>
            </a:pPr>
            <a:r>
              <a:rPr lang="en-US" dirty="0"/>
              <a:t>Take stock of current summer learning programs; and </a:t>
            </a:r>
            <a:endParaRPr lang="en-US" sz="1100" dirty="0"/>
          </a:p>
          <a:p>
            <a:pPr marL="630096" lvl="1" indent="-171844">
              <a:buFont typeface="Courier New" panose="02070309020205020404" pitchFamily="49" charset="0"/>
              <a:buChar char="o"/>
            </a:pPr>
            <a:r>
              <a:rPr lang="en-US" dirty="0"/>
              <a:t>Think creatively about what is possible within a summer program.</a:t>
            </a:r>
            <a:endParaRPr lang="en-US" sz="1100" dirty="0"/>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6</a:t>
            </a:fld>
            <a:endParaRPr lang="en-US" dirty="0"/>
          </a:p>
        </p:txBody>
      </p:sp>
    </p:spTree>
    <p:extLst>
      <p:ext uri="{BB962C8B-B14F-4D97-AF65-F5344CB8AC3E}">
        <p14:creationId xmlns:p14="http://schemas.microsoft.com/office/powerpoint/2010/main" val="464672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Review the appropriate role the board plays in supporting the district’s work to conduct a needs assessment. It is not the board’s role to plan or conduct the assessment. Rather, a board and superintendent can:</a:t>
            </a:r>
            <a:endParaRPr lang="en-US" sz="1100" dirty="0"/>
          </a:p>
          <a:p>
            <a:pPr marL="630096" lvl="1" indent="-171844">
              <a:buFont typeface="Courier New" panose="02070309020205020404" pitchFamily="49" charset="0"/>
              <a:buChar char="o"/>
            </a:pPr>
            <a:r>
              <a:rPr lang="en-US" dirty="0"/>
              <a:t>Identify the questions that need answering;</a:t>
            </a:r>
            <a:endParaRPr lang="en-US" sz="1100" dirty="0"/>
          </a:p>
          <a:p>
            <a:pPr marL="630096" lvl="1" indent="-171844">
              <a:buFont typeface="Courier New" panose="02070309020205020404" pitchFamily="49" charset="0"/>
              <a:buChar char="o"/>
            </a:pPr>
            <a:r>
              <a:rPr lang="en-US" dirty="0"/>
              <a:t>Create a vision for how the days of summer could be used most productively;</a:t>
            </a:r>
            <a:endParaRPr lang="en-US" sz="1100" dirty="0"/>
          </a:p>
          <a:p>
            <a:pPr marL="630096" lvl="1" indent="-171844">
              <a:buFont typeface="Courier New" panose="02070309020205020404" pitchFamily="49" charset="0"/>
              <a:buChar char="o"/>
            </a:pPr>
            <a:r>
              <a:rPr lang="en-US" dirty="0"/>
              <a:t>Insist on accurate and thorough information; and</a:t>
            </a:r>
            <a:endParaRPr lang="en-US" sz="1100" dirty="0"/>
          </a:p>
          <a:p>
            <a:pPr marL="630096" lvl="1" indent="-171844">
              <a:buFont typeface="Courier New" panose="02070309020205020404" pitchFamily="49" charset="0"/>
              <a:buChar char="o"/>
            </a:pPr>
            <a:r>
              <a:rPr lang="en-US" dirty="0"/>
              <a:t>Act as thought partners with district staff.</a:t>
            </a:r>
          </a:p>
          <a:p>
            <a:pPr marL="630096" lvl="1" indent="-171844">
              <a:buFont typeface="Courier New" panose="02070309020205020404" pitchFamily="49" charset="0"/>
              <a:buChar char="o"/>
            </a:pPr>
            <a:endParaRPr lang="en-US" dirty="0"/>
          </a:p>
          <a:p>
            <a:pPr defTabSz="458252"/>
            <a:r>
              <a:rPr lang="en-US" dirty="0">
                <a:cs typeface="+mn-cs"/>
              </a:rPr>
              <a:t>The questions included in the needs assessment are meant to support the process and prompt deep conversations. They are based on the experiences of school districts throughout California that have been working to create high quality summer learning programs that engage students and support those districts’ educational missions. </a:t>
            </a:r>
          </a:p>
          <a:p>
            <a:pPr marL="630096" lvl="1" indent="-171844">
              <a:buFont typeface="Courier New" panose="02070309020205020404" pitchFamily="49" charset="0"/>
              <a:buChar char="o"/>
            </a:pPr>
            <a:endParaRPr lang="en-US" sz="1100" dirty="0"/>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7</a:t>
            </a:fld>
            <a:endParaRPr lang="en-US" dirty="0"/>
          </a:p>
        </p:txBody>
      </p:sp>
    </p:spTree>
    <p:extLst>
      <p:ext uri="{BB962C8B-B14F-4D97-AF65-F5344CB8AC3E}">
        <p14:creationId xmlns:p14="http://schemas.microsoft.com/office/powerpoint/2010/main" val="2422522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r>
              <a:rPr lang="en-US" dirty="0"/>
              <a:t>Talk about the ways that summer programs can serve learning goals for both students and staff, including teachers and expanded learning staff. In this conversation, encourage participants to look through the questions for student outcome goals and professional learning goals on the first page of the </a:t>
            </a:r>
            <a:r>
              <a:rPr lang="en-US" i="1" u="sng" dirty="0"/>
              <a:t>District Needs Assessment for Summer Programs</a:t>
            </a:r>
            <a:r>
              <a:rPr lang="en-US" dirty="0"/>
              <a:t>. For example, summer programs provide extra time for students to acquire skills, master academic material, and more. They can also be a valuable time for staff, including teachers and expanded learning staff, to work on professional learning goals.</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8</a:t>
            </a:fld>
            <a:endParaRPr lang="en-US" dirty="0"/>
          </a:p>
        </p:txBody>
      </p:sp>
    </p:spTree>
    <p:extLst>
      <p:ext uri="{BB962C8B-B14F-4D97-AF65-F5344CB8AC3E}">
        <p14:creationId xmlns:p14="http://schemas.microsoft.com/office/powerpoint/2010/main" val="2369667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Use question on the slide as a discussion prompt and brainstorm a list of positive student outcomes that could result from student access to rigorous and engaging summer learning programs. Get respondents to specify:</a:t>
            </a:r>
            <a:endParaRPr lang="en-US" sz="1100" dirty="0"/>
          </a:p>
          <a:p>
            <a:pPr marL="630096" lvl="1" indent="-171844">
              <a:buFont typeface="Courier New" panose="02070309020205020404" pitchFamily="49" charset="0"/>
              <a:buChar char="o"/>
            </a:pPr>
            <a:r>
              <a:rPr lang="en-US" dirty="0"/>
              <a:t>For which students; and</a:t>
            </a:r>
            <a:endParaRPr lang="en-US" sz="1100" dirty="0"/>
          </a:p>
          <a:p>
            <a:pPr marL="630096" lvl="1" indent="-171844">
              <a:buFont typeface="Courier New" panose="02070309020205020404" pitchFamily="49" charset="0"/>
              <a:buChar char="o"/>
            </a:pPr>
            <a:r>
              <a:rPr lang="en-US" dirty="0"/>
              <a:t>Types of outcomes, which could include academic achievement, for specific subject areas, engagement with school, social-emotional learning, access to enrichment opportunities, and others.</a:t>
            </a:r>
            <a:endParaRPr lang="en-US" sz="1100" dirty="0"/>
          </a:p>
          <a:p>
            <a:endParaRPr lang="en-US" baseline="0"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9</a:t>
            </a:fld>
            <a:endParaRPr lang="en-US" dirty="0"/>
          </a:p>
        </p:txBody>
      </p:sp>
    </p:spTree>
    <p:extLst>
      <p:ext uri="{BB962C8B-B14F-4D97-AF65-F5344CB8AC3E}">
        <p14:creationId xmlns:p14="http://schemas.microsoft.com/office/powerpoint/2010/main" val="1133368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0"/>
            <a:ext cx="8228013" cy="1445419"/>
          </a:xfrm>
        </p:spPr>
        <p:txBody>
          <a:bodyPr tIns="0" bIns="0" anchor="b"/>
          <a:lstStyle>
            <a:lvl1pPr algn="ctr">
              <a:defRPr sz="5000">
                <a:solidFill>
                  <a:schemeClr val="bg1"/>
                </a:solidFill>
              </a:defRPr>
            </a:lvl1pPr>
          </a:lstStyle>
          <a:p>
            <a:r>
              <a:rPr lang="en-US" dirty="0"/>
              <a:t>Click to edit Master title style</a:t>
            </a:r>
            <a:endParaRPr dirty="0"/>
          </a:p>
        </p:txBody>
      </p:sp>
      <p:sp>
        <p:nvSpPr>
          <p:cNvPr id="3" name="Subtitle 2"/>
          <p:cNvSpPr>
            <a:spLocks noGrp="1"/>
          </p:cNvSpPr>
          <p:nvPr>
            <p:ph type="subTitle" idx="1"/>
          </p:nvPr>
        </p:nvSpPr>
        <p:spPr>
          <a:xfrm>
            <a:off x="457200" y="2480982"/>
            <a:ext cx="8228013" cy="800100"/>
          </a:xfrm>
        </p:spPr>
        <p:txBody>
          <a:bodyPr tIns="0" bIns="0">
            <a:normAutofit/>
          </a:bodyPr>
          <a:lstStyle>
            <a:lvl1pPr marL="0" indent="0" algn="ctr">
              <a:spcBef>
                <a:spcPts val="300"/>
              </a:spcBef>
              <a:buNone/>
              <a:defRPr sz="320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Slide Number Placeholder 8"/>
          <p:cNvSpPr>
            <a:spLocks noGrp="1"/>
          </p:cNvSpPr>
          <p:nvPr>
            <p:ph type="sldNum" sz="quarter" idx="10"/>
          </p:nvPr>
        </p:nvSpPr>
        <p:spPr/>
        <p:txBody>
          <a:bodyPr/>
          <a:lstStyle>
            <a:lvl1pPr algn="r">
              <a:defRPr sz="1200" smtClean="0">
                <a:solidFill>
                  <a:srgbClr val="06557E"/>
                </a:solidFill>
                <a:latin typeface="Arial"/>
              </a:defRPr>
            </a:lvl1pPr>
          </a:lstStyle>
          <a:p>
            <a:pPr>
              <a:defRPr/>
            </a:pPr>
            <a:fld id="{8108DE81-88B8-B047-9BDA-7DE110E25C66}" type="slidenum">
              <a:rPr lang="en-US"/>
              <a:pPr>
                <a:defRPr/>
              </a:pPr>
              <a:t>‹#›</a:t>
            </a:fld>
            <a:endParaRPr lang="en-US" dirty="0"/>
          </a:p>
        </p:txBody>
      </p:sp>
    </p:spTree>
    <p:extLst>
      <p:ext uri="{BB962C8B-B14F-4D97-AF65-F5344CB8AC3E}">
        <p14:creationId xmlns:p14="http://schemas.microsoft.com/office/powerpoint/2010/main" val="375752185"/>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1"/>
            <a:ext cx="3509683" cy="1657350"/>
          </a:xfrm>
        </p:spPr>
        <p:txBody>
          <a:bodyPr anchor="b"/>
          <a:lstStyle>
            <a:lvl1pPr algn="l">
              <a:defRPr sz="4400" b="0"/>
            </a:lvl1pPr>
          </a:lstStyle>
          <a:p>
            <a:r>
              <a:rPr lang="en-US"/>
              <a:t>Click to edit Master title style</a:t>
            </a:r>
            <a:endParaRPr/>
          </a:p>
        </p:txBody>
      </p:sp>
      <p:sp>
        <p:nvSpPr>
          <p:cNvPr id="3" name="Content Placeholder 2"/>
          <p:cNvSpPr>
            <a:spLocks noGrp="1"/>
          </p:cNvSpPr>
          <p:nvPr>
            <p:ph idx="1"/>
          </p:nvPr>
        </p:nvSpPr>
        <p:spPr>
          <a:xfrm>
            <a:off x="4159752" y="281567"/>
            <a:ext cx="4527049" cy="4043663"/>
          </a:xfrm>
        </p:spPr>
        <p:txBody>
          <a:bodyPr>
            <a:normAutofit/>
          </a:bodyPr>
          <a:lstStyle>
            <a:lvl1pPr>
              <a:defRPr sz="3200"/>
            </a:lvl1pPr>
            <a:lvl2pPr>
              <a:defRPr sz="2800"/>
            </a:lvl2pPr>
            <a:lvl3pPr>
              <a:defRPr sz="2800"/>
            </a:lvl3pPr>
            <a:lvl4pPr>
              <a:defRPr sz="2800"/>
            </a:lvl4pPr>
            <a:lvl5pPr>
              <a:defRPr sz="2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57200" y="1986803"/>
            <a:ext cx="3509683" cy="233842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05861266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62332" y="285751"/>
            <a:ext cx="3924469" cy="1657350"/>
          </a:xfrm>
        </p:spPr>
        <p:txBody>
          <a:bodyPr anchor="b"/>
          <a:lstStyle>
            <a:lvl1pPr algn="l">
              <a:defRPr sz="4400" b="0">
                <a:solidFill>
                  <a:srgbClr val="06557E"/>
                </a:solidFill>
              </a:defRPr>
            </a:lvl1pPr>
          </a:lstStyle>
          <a:p>
            <a:r>
              <a:rPr lang="en-US"/>
              <a:t>Click to edit Master title style</a:t>
            </a:r>
            <a:endParaRPr dirty="0"/>
          </a:p>
        </p:txBody>
      </p:sp>
      <p:sp>
        <p:nvSpPr>
          <p:cNvPr id="4" name="Text Placeholder 3"/>
          <p:cNvSpPr>
            <a:spLocks noGrp="1"/>
          </p:cNvSpPr>
          <p:nvPr>
            <p:ph type="body" sz="half" idx="2"/>
          </p:nvPr>
        </p:nvSpPr>
        <p:spPr>
          <a:xfrm>
            <a:off x="4762332" y="1986803"/>
            <a:ext cx="3924469" cy="2629250"/>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Picture Placeholder 7"/>
          <p:cNvSpPr>
            <a:spLocks noGrp="1"/>
          </p:cNvSpPr>
          <p:nvPr>
            <p:ph type="pic" sz="quarter" idx="13"/>
          </p:nvPr>
        </p:nvSpPr>
        <p:spPr>
          <a:xfrm>
            <a:off x="382588" y="285751"/>
            <a:ext cx="4189412" cy="1641872"/>
          </a:xfrm>
        </p:spPr>
        <p:txBody>
          <a:bodyPr rtlCol="0">
            <a:normAutofit/>
          </a:bodyPr>
          <a:lstStyle/>
          <a:p>
            <a:pPr lvl="0"/>
            <a:r>
              <a:rPr lang="en-US" noProof="0" dirty="0"/>
              <a:t>Click icon to add picture</a:t>
            </a:r>
          </a:p>
        </p:txBody>
      </p:sp>
      <p:sp>
        <p:nvSpPr>
          <p:cNvPr id="11" name="Picture Placeholder 10"/>
          <p:cNvSpPr>
            <a:spLocks noGrp="1"/>
          </p:cNvSpPr>
          <p:nvPr>
            <p:ph type="pic" sz="quarter" idx="14"/>
          </p:nvPr>
        </p:nvSpPr>
        <p:spPr>
          <a:xfrm>
            <a:off x="382588" y="1987154"/>
            <a:ext cx="4189412" cy="2012156"/>
          </a:xfrm>
        </p:spPr>
        <p:txBody>
          <a:bodyPr rtlCol="0">
            <a:normAutofit/>
          </a:bodyPr>
          <a:lstStyle/>
          <a:p>
            <a:pPr lvl="0"/>
            <a:r>
              <a:rPr lang="en-US" noProof="0" dirty="0"/>
              <a:t>Click icon to add picture</a:t>
            </a:r>
          </a:p>
        </p:txBody>
      </p:sp>
      <p:sp>
        <p:nvSpPr>
          <p:cNvPr id="6" name="Slide Number Placeholder 8"/>
          <p:cNvSpPr>
            <a:spLocks noGrp="1"/>
          </p:cNvSpPr>
          <p:nvPr>
            <p:ph type="sldNum" sz="quarter" idx="15"/>
          </p:nvPr>
        </p:nvSpPr>
        <p:spPr/>
        <p:txBody>
          <a:bodyPr/>
          <a:lstStyle>
            <a:lvl1pPr algn="r">
              <a:defRPr sz="1200" smtClean="0">
                <a:solidFill>
                  <a:schemeClr val="bg1"/>
                </a:solidFill>
                <a:latin typeface="Arial"/>
              </a:defRPr>
            </a:lvl1pPr>
          </a:lstStyle>
          <a:p>
            <a:pPr>
              <a:defRPr/>
            </a:pPr>
            <a:fld id="{791C189C-E18C-4948-8D06-2D980FAE8253}" type="slidenum">
              <a:rPr lang="en-US"/>
              <a:pPr>
                <a:defRPr/>
              </a:pPr>
              <a:t>‹#›</a:t>
            </a:fld>
            <a:endParaRPr lang="en-US" dirty="0"/>
          </a:p>
        </p:txBody>
      </p:sp>
    </p:spTree>
    <p:extLst>
      <p:ext uri="{BB962C8B-B14F-4D97-AF65-F5344CB8AC3E}">
        <p14:creationId xmlns:p14="http://schemas.microsoft.com/office/powerpoint/2010/main" val="1907676495"/>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457200" y="1270921"/>
            <a:ext cx="8229600" cy="3000851"/>
          </a:xfrm>
        </p:spPr>
        <p:txBody>
          <a:bodyPr vert="eaVert"/>
          <a:lstStyle>
            <a:lvl5pPr>
              <a:defRPr/>
            </a:lvl5pPr>
            <a:lvl6pPr marL="1719072">
              <a:defRPr/>
            </a:lvl6pPr>
            <a:lvl7pPr marL="1719072">
              <a:defRPr/>
            </a:lvl7pPr>
            <a:lvl8pPr marL="1719072">
              <a:defRPr/>
            </a:lvl8pPr>
            <a:lvl9pPr marL="1719072">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Slide Number Placeholder 8"/>
          <p:cNvSpPr>
            <a:spLocks noGrp="1"/>
          </p:cNvSpPr>
          <p:nvPr>
            <p:ph type="sldNum" sz="quarter" idx="10"/>
          </p:nvPr>
        </p:nvSpPr>
        <p:spPr/>
        <p:txBody>
          <a:bodyPr/>
          <a:lstStyle>
            <a:lvl1pPr algn="r">
              <a:defRPr sz="1200" smtClean="0">
                <a:solidFill>
                  <a:schemeClr val="bg1"/>
                </a:solidFill>
                <a:latin typeface="Arial"/>
              </a:defRPr>
            </a:lvl1pPr>
          </a:lstStyle>
          <a:p>
            <a:pPr>
              <a:defRPr/>
            </a:pPr>
            <a:fld id="{2E27C034-C9E1-A848-8489-B63412200583}" type="slidenum">
              <a:rPr lang="en-US"/>
              <a:pPr>
                <a:defRPr/>
              </a:pPr>
              <a:t>‹#›</a:t>
            </a:fld>
            <a:endParaRPr lang="en-US" dirty="0"/>
          </a:p>
        </p:txBody>
      </p:sp>
    </p:spTree>
    <p:extLst>
      <p:ext uri="{BB962C8B-B14F-4D97-AF65-F5344CB8AC3E}">
        <p14:creationId xmlns:p14="http://schemas.microsoft.com/office/powerpoint/2010/main" val="127882488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Slide Number Placeholder 8"/>
          <p:cNvSpPr>
            <a:spLocks noGrp="1"/>
          </p:cNvSpPr>
          <p:nvPr>
            <p:ph type="sldNum" sz="quarter" idx="10"/>
          </p:nvPr>
        </p:nvSpPr>
        <p:spPr/>
        <p:txBody>
          <a:bodyPr/>
          <a:lstStyle>
            <a:lvl1pPr algn="r">
              <a:defRPr sz="1200" smtClean="0">
                <a:solidFill>
                  <a:schemeClr val="bg1"/>
                </a:solidFill>
                <a:latin typeface="Arial"/>
              </a:defRPr>
            </a:lvl1pPr>
          </a:lstStyle>
          <a:p>
            <a:pPr>
              <a:defRPr/>
            </a:pPr>
            <a:fld id="{AB65B17F-19AD-F64B-AD44-182E9AB2F7FF}" type="slidenum">
              <a:rPr lang="en-US"/>
              <a:pPr>
                <a:defRPr/>
              </a:pPr>
              <a:t>‹#›</a:t>
            </a:fld>
            <a:endParaRPr lang="en-US" dirty="0"/>
          </a:p>
        </p:txBody>
      </p:sp>
    </p:spTree>
    <p:extLst>
      <p:ext uri="{BB962C8B-B14F-4D97-AF65-F5344CB8AC3E}">
        <p14:creationId xmlns:p14="http://schemas.microsoft.com/office/powerpoint/2010/main" val="154560520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2113" y="966265"/>
            <a:ext cx="8229600" cy="1021556"/>
          </a:xfrm>
        </p:spPr>
        <p:txBody>
          <a:bodyPr anchor="b"/>
          <a:lstStyle>
            <a:lvl1pPr algn="ctr">
              <a:defRPr sz="5000" b="0" cap="none" baseline="0">
                <a:solidFill>
                  <a:schemeClr val="bg1"/>
                </a:solidFill>
              </a:defRPr>
            </a:lvl1pPr>
          </a:lstStyle>
          <a:p>
            <a:r>
              <a:rPr lang="en-US"/>
              <a:t>Click to edit Master title style</a:t>
            </a:r>
            <a:endParaRPr dirty="0"/>
          </a:p>
        </p:txBody>
      </p:sp>
      <p:sp>
        <p:nvSpPr>
          <p:cNvPr id="3" name="Text Placeholder 2"/>
          <p:cNvSpPr>
            <a:spLocks noGrp="1"/>
          </p:cNvSpPr>
          <p:nvPr>
            <p:ph type="body" idx="1"/>
          </p:nvPr>
        </p:nvSpPr>
        <p:spPr>
          <a:xfrm>
            <a:off x="392113" y="2144701"/>
            <a:ext cx="8229600" cy="1125140"/>
          </a:xfrm>
        </p:spPr>
        <p:txBody>
          <a:bodyPr>
            <a:normAutofit/>
          </a:bodyPr>
          <a:lstStyle>
            <a:lvl1pPr marL="0" indent="0" algn="ctr">
              <a:spcBef>
                <a:spcPts val="300"/>
              </a:spcBef>
              <a:buNone/>
              <a:defRPr sz="32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lgn="r">
              <a:defRPr sz="1200" smtClean="0">
                <a:solidFill>
                  <a:srgbClr val="06557E"/>
                </a:solidFill>
                <a:latin typeface="Arial"/>
              </a:defRPr>
            </a:lvl1pPr>
          </a:lstStyle>
          <a:p>
            <a:pPr>
              <a:defRPr/>
            </a:pPr>
            <a:fld id="{74B551C7-2F2A-6344-B30C-B265E49249FA}" type="slidenum">
              <a:rPr lang="en-US"/>
              <a:pPr>
                <a:defRPr/>
              </a:pPr>
              <a:t>‹#›</a:t>
            </a:fld>
            <a:endParaRPr lang="en-US" dirty="0"/>
          </a:p>
        </p:txBody>
      </p:sp>
    </p:spTree>
    <p:extLst>
      <p:ext uri="{BB962C8B-B14F-4D97-AF65-F5344CB8AC3E}">
        <p14:creationId xmlns:p14="http://schemas.microsoft.com/office/powerpoint/2010/main" val="203117253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57200" y="1263550"/>
            <a:ext cx="4047669" cy="3091513"/>
          </a:xfrm>
        </p:spPr>
        <p:txBody>
          <a:bodyPr/>
          <a:lstStyle>
            <a:lvl1pPr>
              <a:defRPr sz="3200"/>
            </a:lvl1pPr>
            <a:lvl2pPr>
              <a:defRPr sz="2800"/>
            </a:lvl2pPr>
            <a:lvl3pPr>
              <a:defRPr sz="2800"/>
            </a:lvl3pPr>
            <a:lvl4pPr>
              <a:defRPr sz="2800"/>
            </a:lvl4pPr>
            <a:lvl5pPr>
              <a:defRPr sz="2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7891" y="1263550"/>
            <a:ext cx="4038910" cy="3091514"/>
          </a:xfrm>
        </p:spPr>
        <p:txBody>
          <a:bodyPr/>
          <a:lstStyle>
            <a:lvl1pPr>
              <a:defRPr sz="3200"/>
            </a:lvl1pPr>
            <a:lvl2pPr>
              <a:defRPr sz="2800"/>
            </a:lvl2pPr>
            <a:lvl3pPr>
              <a:defRPr sz="2800"/>
            </a:lvl3pPr>
            <a:lvl4pPr>
              <a:defRPr sz="2800"/>
            </a:lvl4pPr>
            <a:lvl5pPr>
              <a:defRPr sz="2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91468599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57200" y="1244127"/>
            <a:ext cx="8229600" cy="571500"/>
          </a:xfrm>
        </p:spPr>
        <p:txBody>
          <a:bodyPr anchor="b">
            <a:noAutofit/>
          </a:bodyPr>
          <a:lstStyle>
            <a:lvl1pPr marL="0" indent="0" algn="l">
              <a:lnSpc>
                <a:spcPts val="2600"/>
              </a:lnSpc>
              <a:spcBef>
                <a:spcPts val="0"/>
              </a:spcBef>
              <a:buNone/>
              <a:defRPr sz="32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hasCustomPrompt="1"/>
          </p:nvPr>
        </p:nvSpPr>
        <p:spPr>
          <a:xfrm>
            <a:off x="457199" y="1891414"/>
            <a:ext cx="8229601" cy="2411522"/>
          </a:xfrm>
        </p:spPr>
        <p:txBody>
          <a:bodyPr/>
          <a:lstStyle>
            <a:lvl1pPr>
              <a:defRPr sz="3600"/>
            </a:lvl1pPr>
            <a:lvl2pPr>
              <a:defRPr sz="2800"/>
            </a:lvl2pPr>
            <a:lvl3pPr>
              <a:defRPr sz="2800"/>
            </a:lvl3pPr>
            <a:lvl4pPr>
              <a:defRPr sz="2800"/>
            </a:lvl4pPr>
            <a:lvl5pPr>
              <a:defRPr sz="2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72426730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57200" y="1254307"/>
            <a:ext cx="8229601" cy="3007745"/>
          </a:xfrm>
        </p:spPr>
        <p:txBody>
          <a:bodyPr/>
          <a:lstStyle>
            <a:lvl1pPr>
              <a:defRPr sz="3200"/>
            </a:lvl1pPr>
            <a:lvl2pPr>
              <a:defRPr sz="2800"/>
            </a:lvl2pPr>
            <a:lvl3pPr>
              <a:defRPr sz="2800"/>
            </a:lvl3pPr>
            <a:lvl4pPr>
              <a:defRPr sz="2800"/>
            </a:lvl4pPr>
            <a:lvl5pPr>
              <a:defRPr sz="2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Slide Number Placeholder 8"/>
          <p:cNvSpPr>
            <a:spLocks noGrp="1"/>
          </p:cNvSpPr>
          <p:nvPr>
            <p:ph type="sldNum" sz="quarter" idx="10"/>
          </p:nvPr>
        </p:nvSpPr>
        <p:spPr/>
        <p:txBody>
          <a:bodyPr/>
          <a:lstStyle>
            <a:lvl1pPr algn="r">
              <a:defRPr sz="1200" smtClean="0">
                <a:solidFill>
                  <a:schemeClr val="bg1"/>
                </a:solidFill>
                <a:latin typeface="Arial"/>
              </a:defRPr>
            </a:lvl1pPr>
          </a:lstStyle>
          <a:p>
            <a:pPr>
              <a:defRPr/>
            </a:pPr>
            <a:fld id="{DB3C1ABF-4E18-AD4F-BFAF-099865C50B91}" type="slidenum">
              <a:rPr lang="en-US"/>
              <a:pPr>
                <a:defRPr/>
              </a:pPr>
              <a:t>‹#›</a:t>
            </a:fld>
            <a:endParaRPr lang="en-US" dirty="0"/>
          </a:p>
        </p:txBody>
      </p:sp>
    </p:spTree>
    <p:extLst>
      <p:ext uri="{BB962C8B-B14F-4D97-AF65-F5344CB8AC3E}">
        <p14:creationId xmlns:p14="http://schemas.microsoft.com/office/powerpoint/2010/main" val="3952320617"/>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hasCustomPrompt="1"/>
          </p:nvPr>
        </p:nvSpPr>
        <p:spPr>
          <a:xfrm>
            <a:off x="4691058" y="1330226"/>
            <a:ext cx="3995742" cy="3009582"/>
          </a:xfrm>
        </p:spPr>
        <p:txBody>
          <a:bodyPr/>
          <a:lstStyle>
            <a:lvl1pPr>
              <a:defRPr sz="3200"/>
            </a:lvl1pPr>
            <a:lvl2pPr>
              <a:defRPr sz="2800"/>
            </a:lvl2pPr>
            <a:lvl3pPr>
              <a:defRPr sz="2800"/>
            </a:lvl3pPr>
            <a:lvl4pPr>
              <a:defRPr sz="2800"/>
            </a:lvl4pPr>
            <a:lvl5pPr>
              <a:defRPr sz="2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2"/>
          <p:cNvSpPr>
            <a:spLocks noGrp="1"/>
          </p:cNvSpPr>
          <p:nvPr>
            <p:ph sz="half" idx="14" hasCustomPrompt="1"/>
          </p:nvPr>
        </p:nvSpPr>
        <p:spPr>
          <a:xfrm>
            <a:off x="457200" y="1330226"/>
            <a:ext cx="3877493" cy="3009583"/>
          </a:xfrm>
        </p:spPr>
        <p:txBody>
          <a:bodyPr/>
          <a:lstStyle>
            <a:lvl1pPr>
              <a:defRPr sz="3200"/>
            </a:lvl1pPr>
            <a:lvl2pPr>
              <a:defRPr sz="2800"/>
            </a:lvl2pPr>
            <a:lvl3pPr>
              <a:defRPr sz="2800"/>
            </a:lvl3pPr>
            <a:lvl4pPr>
              <a:defRPr sz="2800"/>
            </a:lvl4pPr>
            <a:lvl5pPr>
              <a:defRPr sz="2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8"/>
          <p:cNvSpPr>
            <a:spLocks noGrp="1"/>
          </p:cNvSpPr>
          <p:nvPr>
            <p:ph type="sldNum" sz="quarter" idx="15"/>
          </p:nvPr>
        </p:nvSpPr>
        <p:spPr/>
        <p:txBody>
          <a:bodyPr/>
          <a:lstStyle>
            <a:lvl1pPr algn="r">
              <a:defRPr sz="1200" smtClean="0">
                <a:solidFill>
                  <a:schemeClr val="bg1"/>
                </a:solidFill>
                <a:latin typeface="Arial"/>
              </a:defRPr>
            </a:lvl1pPr>
          </a:lstStyle>
          <a:p>
            <a:pPr>
              <a:defRPr/>
            </a:pPr>
            <a:fld id="{83168BC7-2D47-2948-B91C-07EB81B79D25}" type="slidenum">
              <a:rPr lang="en-US"/>
              <a:pPr>
                <a:defRPr/>
              </a:pPr>
              <a:t>‹#›</a:t>
            </a:fld>
            <a:endParaRPr lang="en-US" dirty="0"/>
          </a:p>
        </p:txBody>
      </p:sp>
    </p:spTree>
    <p:extLst>
      <p:ext uri="{BB962C8B-B14F-4D97-AF65-F5344CB8AC3E}">
        <p14:creationId xmlns:p14="http://schemas.microsoft.com/office/powerpoint/2010/main" val="92540073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Slide Number Placeholder 8"/>
          <p:cNvSpPr>
            <a:spLocks noGrp="1"/>
          </p:cNvSpPr>
          <p:nvPr>
            <p:ph type="sldNum" sz="quarter" idx="10"/>
          </p:nvPr>
        </p:nvSpPr>
        <p:spPr/>
        <p:txBody>
          <a:bodyPr/>
          <a:lstStyle>
            <a:lvl1pPr algn="r">
              <a:defRPr sz="1200" smtClean="0">
                <a:solidFill>
                  <a:schemeClr val="bg1"/>
                </a:solidFill>
                <a:latin typeface="Arial"/>
              </a:defRPr>
            </a:lvl1pPr>
          </a:lstStyle>
          <a:p>
            <a:pPr>
              <a:defRPr/>
            </a:pPr>
            <a:fld id="{8F3025DE-DA7C-C345-A271-AB9B1EDFA6B6}" type="slidenum">
              <a:rPr lang="en-US"/>
              <a:pPr>
                <a:defRPr/>
              </a:pPr>
              <a:t>‹#›</a:t>
            </a:fld>
            <a:endParaRPr lang="en-US" dirty="0"/>
          </a:p>
        </p:txBody>
      </p:sp>
    </p:spTree>
    <p:extLst>
      <p:ext uri="{BB962C8B-B14F-4D97-AF65-F5344CB8AC3E}">
        <p14:creationId xmlns:p14="http://schemas.microsoft.com/office/powerpoint/2010/main" val="89971534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3859639"/>
      </p:ext>
    </p:extLst>
  </p:cSld>
  <p:clrMapOvr>
    <a:overrideClrMapping bg1="lt1" tx1="dk1" bg2="lt2" tx2="dk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308372"/>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257300"/>
            <a:ext cx="8229600" cy="30360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4"/>
          </p:nvPr>
        </p:nvSpPr>
        <p:spPr>
          <a:xfrm>
            <a:off x="8255000" y="4493419"/>
            <a:ext cx="4318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a:ea typeface="+mn-ea"/>
                <a:cs typeface="+mn-cs"/>
              </a:defRPr>
            </a:lvl1pPr>
          </a:lstStyle>
          <a:p>
            <a:pPr>
              <a:defRPr/>
            </a:pPr>
            <a:fld id="{6EDFF486-5A62-E749-8CEE-B2F569EC8C6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Lst>
  <p:transition spd="med">
    <p:fade/>
  </p:transition>
  <p:hf hdr="0" ftr="0" dt="0"/>
  <p:txStyles>
    <p:titleStyle>
      <a:lvl1pPr algn="l" rtl="0" eaLnBrk="1" fontAlgn="base" hangingPunct="1">
        <a:spcBef>
          <a:spcPct val="0"/>
        </a:spcBef>
        <a:spcAft>
          <a:spcPct val="0"/>
        </a:spcAft>
        <a:defRPr sz="4500" kern="1200">
          <a:solidFill>
            <a:srgbClr val="06557E"/>
          </a:solidFill>
          <a:latin typeface="Arial"/>
          <a:ea typeface="ＭＳ Ｐゴシック" charset="0"/>
          <a:cs typeface="ＭＳ Ｐゴシック" charset="0"/>
        </a:defRPr>
      </a:lvl1pPr>
      <a:lvl2pPr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2pPr>
      <a:lvl3pPr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3pPr>
      <a:lvl4pPr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4pPr>
      <a:lvl5pPr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9pPr>
    </p:titleStyle>
    <p:bodyStyle>
      <a:lvl1pPr marL="342900" indent="-342900" algn="l" rtl="0" eaLnBrk="1" fontAlgn="base" hangingPunct="1">
        <a:spcBef>
          <a:spcPts val="2000"/>
        </a:spcBef>
        <a:spcAft>
          <a:spcPct val="0"/>
        </a:spcAft>
        <a:buClr>
          <a:schemeClr val="accent1"/>
        </a:buClr>
        <a:buSzPct val="90000"/>
        <a:buFont typeface="Wingdings" charset="0"/>
        <a:buChar char="Ø"/>
        <a:defRPr sz="3200" kern="1200">
          <a:solidFill>
            <a:srgbClr val="595959"/>
          </a:solidFill>
          <a:latin typeface="Arial"/>
          <a:ea typeface="ＭＳ Ｐゴシック" charset="0"/>
          <a:cs typeface="ＭＳ Ｐゴシック" charset="0"/>
        </a:defRPr>
      </a:lvl1pPr>
      <a:lvl2pPr marL="685800" indent="-336550" algn="l" rtl="0" eaLnBrk="1" fontAlgn="base" hangingPunct="1">
        <a:spcBef>
          <a:spcPts val="600"/>
        </a:spcBef>
        <a:spcAft>
          <a:spcPct val="0"/>
        </a:spcAft>
        <a:buClr>
          <a:schemeClr val="accent1"/>
        </a:buClr>
        <a:buSzPct val="90000"/>
        <a:buFont typeface="Wingdings" charset="0"/>
        <a:buChar char="Ø"/>
        <a:defRPr sz="2800" kern="1200">
          <a:solidFill>
            <a:srgbClr val="595959"/>
          </a:solidFill>
          <a:latin typeface="Arial"/>
          <a:ea typeface="ＭＳ Ｐゴシック" charset="0"/>
          <a:cs typeface="+mn-cs"/>
        </a:defRPr>
      </a:lvl2pPr>
      <a:lvl3pPr marL="1035050" indent="-349250" algn="l" rtl="0" eaLnBrk="1" fontAlgn="base" hangingPunct="1">
        <a:spcBef>
          <a:spcPts val="600"/>
        </a:spcBef>
        <a:spcAft>
          <a:spcPct val="0"/>
        </a:spcAft>
        <a:buClr>
          <a:schemeClr val="accent1"/>
        </a:buClr>
        <a:buSzPct val="90000"/>
        <a:buFont typeface="Wingdings" charset="0"/>
        <a:buChar char="Ø"/>
        <a:defRPr sz="2800" kern="1200">
          <a:solidFill>
            <a:srgbClr val="595959"/>
          </a:solidFill>
          <a:latin typeface="Arial"/>
          <a:ea typeface="ＭＳ Ｐゴシック" charset="0"/>
          <a:cs typeface="+mn-cs"/>
        </a:defRPr>
      </a:lvl3pPr>
      <a:lvl4pPr marL="1371600" indent="-336550" algn="l" rtl="0" eaLnBrk="1" fontAlgn="base" hangingPunct="1">
        <a:spcBef>
          <a:spcPts val="600"/>
        </a:spcBef>
        <a:spcAft>
          <a:spcPct val="0"/>
        </a:spcAft>
        <a:buClr>
          <a:schemeClr val="accent1"/>
        </a:buClr>
        <a:buSzPct val="90000"/>
        <a:buFont typeface="Wingdings" charset="0"/>
        <a:buChar char="Ø"/>
        <a:defRPr sz="2800" kern="1200">
          <a:solidFill>
            <a:srgbClr val="595959"/>
          </a:solidFill>
          <a:latin typeface="Arial"/>
          <a:ea typeface="ＭＳ Ｐゴシック" charset="0"/>
          <a:cs typeface="+mn-cs"/>
        </a:defRPr>
      </a:lvl4pPr>
      <a:lvl5pPr marL="1720850" indent="-349250" algn="l" rtl="0" eaLnBrk="1" fontAlgn="base" hangingPunct="1">
        <a:spcBef>
          <a:spcPts val="600"/>
        </a:spcBef>
        <a:spcAft>
          <a:spcPct val="0"/>
        </a:spcAft>
        <a:buClr>
          <a:schemeClr val="accent1"/>
        </a:buClr>
        <a:buSzPct val="90000"/>
        <a:buFont typeface="Wingdings" charset="0"/>
        <a:buChar char="Ø"/>
        <a:defRPr sz="2800" kern="1200">
          <a:solidFill>
            <a:srgbClr val="595959"/>
          </a:solidFill>
          <a:latin typeface="Arial"/>
          <a:ea typeface="ＭＳ Ｐゴシック" charset="0"/>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ideo" Target="https://www.youtube.com/embed/SBpHv1-NKYw" TargetMode="Externa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sba.org/summerlearn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SBpHv1-NKYw"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337" name="Title 1"/>
          <p:cNvSpPr>
            <a:spLocks noGrp="1"/>
          </p:cNvSpPr>
          <p:nvPr>
            <p:ph type="ctrTitle"/>
          </p:nvPr>
        </p:nvSpPr>
        <p:spPr>
          <a:xfrm>
            <a:off x="0" y="971550"/>
            <a:ext cx="9143999" cy="1445419"/>
          </a:xfrm>
          <a:noFill/>
          <a:ln>
            <a:noFill/>
          </a:ln>
        </p:spPr>
        <p:txBody>
          <a:bodyPr vert="horz" wrap="square" lIns="91440" tIns="0" rIns="91440" bIns="0" numCol="1" anchor="b" anchorCtr="0" compatLnSpc="1">
            <a:prstTxWarp prst="textNoShape">
              <a:avLst/>
            </a:prstTxWarp>
          </a:bodyPr>
          <a:lstStyle/>
          <a:p>
            <a:r>
              <a:rPr lang="en-US" sz="4000" b="1" dirty="0">
                <a:latin typeface="Arial" panose="020B0604020202020204" pitchFamily="34" charset="0"/>
                <a:cs typeface="Arial" panose="020B0604020202020204" pitchFamily="34" charset="0"/>
              </a:rPr>
              <a:t>Assessing the Needs in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Your District</a:t>
            </a:r>
          </a:p>
        </p:txBody>
      </p:sp>
      <p:sp>
        <p:nvSpPr>
          <p:cNvPr id="14338" name="Subtitle 2"/>
          <p:cNvSpPr>
            <a:spLocks noGrp="1"/>
          </p:cNvSpPr>
          <p:nvPr>
            <p:ph type="subTitle" idx="1"/>
          </p:nvPr>
        </p:nvSpPr>
        <p:spPr>
          <a:xfrm>
            <a:off x="0" y="2490259"/>
            <a:ext cx="9143999" cy="800100"/>
          </a:xfrm>
        </p:spPr>
        <p:txBody>
          <a:bodyPr>
            <a:normAutofit/>
          </a:bodyPr>
          <a:lstStyle/>
          <a:p>
            <a:r>
              <a:rPr lang="en-US" dirty="0">
                <a:latin typeface="Calibri" panose="020F0502020204030204" pitchFamily="34" charset="0"/>
                <a:cs typeface="Calibri" panose="020F0502020204030204" pitchFamily="34" charset="0"/>
              </a:rPr>
              <a:t>Learning in Summer Study Session #2</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90550"/>
            <a:ext cx="8686800" cy="857250"/>
          </a:xfrm>
        </p:spPr>
        <p:txBody>
          <a:bodyPr/>
          <a:lstStyle/>
          <a:p>
            <a:r>
              <a:rPr lang="en-US" sz="4000" b="1" dirty="0">
                <a:latin typeface="Arial" panose="020B0604020202020204" pitchFamily="34" charset="0"/>
                <a:cs typeface="Arial" panose="020B0604020202020204" pitchFamily="34" charset="0"/>
              </a:rPr>
              <a:t>Identifying Student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Outcome Priorities</a:t>
            </a:r>
          </a:p>
        </p:txBody>
      </p:sp>
      <p:sp>
        <p:nvSpPr>
          <p:cNvPr id="3" name="Content Placeholder 2"/>
          <p:cNvSpPr>
            <a:spLocks noGrp="1"/>
          </p:cNvSpPr>
          <p:nvPr>
            <p:ph idx="1"/>
          </p:nvPr>
        </p:nvSpPr>
        <p:spPr>
          <a:xfrm>
            <a:off x="381000" y="1733550"/>
            <a:ext cx="8686800" cy="2136448"/>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How do these align with LCAP and other goals?</a:t>
            </a:r>
          </a:p>
          <a:p>
            <a:pPr>
              <a:spcBef>
                <a:spcPts val="0"/>
              </a:spcBef>
            </a:pPr>
            <a:r>
              <a:rPr lang="en-US" sz="2000" dirty="0">
                <a:solidFill>
                  <a:schemeClr val="tx1"/>
                </a:solidFill>
                <a:latin typeface="Arial" panose="020B0604020202020204" pitchFamily="34" charset="0"/>
                <a:cs typeface="Arial" panose="020B0604020202020204" pitchFamily="34" charset="0"/>
              </a:rPr>
              <a:t>Which could best be supported by a summer program?</a:t>
            </a:r>
          </a:p>
          <a:p>
            <a:pPr>
              <a:spcBef>
                <a:spcPts val="0"/>
              </a:spcBef>
            </a:pPr>
            <a:r>
              <a:rPr lang="en-US" sz="2000" dirty="0">
                <a:solidFill>
                  <a:schemeClr val="tx1"/>
                </a:solidFill>
                <a:latin typeface="Arial" panose="020B0604020202020204" pitchFamily="34" charset="0"/>
                <a:cs typeface="Arial" panose="020B0604020202020204" pitchFamily="34" charset="0"/>
              </a:rPr>
              <a:t>What needs do families have that would draw them to a summer program?</a:t>
            </a: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10</a:t>
            </a:fld>
            <a:endParaRPr lang="en-US" dirty="0"/>
          </a:p>
        </p:txBody>
      </p:sp>
    </p:spTree>
    <p:extLst>
      <p:ext uri="{BB962C8B-B14F-4D97-AF65-F5344CB8AC3E}">
        <p14:creationId xmlns:p14="http://schemas.microsoft.com/office/powerpoint/2010/main" val="106864891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65" y="438150"/>
            <a:ext cx="6770318" cy="1177446"/>
          </a:xfrm>
        </p:spPr>
        <p:txBody>
          <a:bodyPr/>
          <a:lstStyle/>
          <a:p>
            <a:r>
              <a:rPr lang="en-US" sz="4000" b="1" dirty="0">
                <a:latin typeface="Arial" panose="020B0604020202020204" pitchFamily="34" charset="0"/>
                <a:cs typeface="Arial" panose="020B0604020202020204" pitchFamily="34" charset="0"/>
              </a:rPr>
              <a:t>Supporting Staff Capacity and Motivation</a:t>
            </a:r>
          </a:p>
        </p:txBody>
      </p:sp>
      <p:pic>
        <p:nvPicPr>
          <p:cNvPr id="5" name="SBpHv1-NKYw"/>
          <p:cNvPicPr>
            <a:picLocks noGrp="1" noRot="1" noChangeAspect="1"/>
          </p:cNvPicPr>
          <p:nvPr>
            <p:ph idx="1"/>
            <a:videoFile r:link="rId1"/>
          </p:nvPr>
        </p:nvPicPr>
        <p:blipFill>
          <a:blip r:embed="rId4"/>
          <a:stretch>
            <a:fillRect/>
          </a:stretch>
        </p:blipFill>
        <p:spPr>
          <a:xfrm>
            <a:off x="457200" y="1809750"/>
            <a:ext cx="6256751" cy="1851628"/>
          </a:xfrm>
          <a:prstGeom prst="rect">
            <a:avLst/>
          </a:prstGeom>
        </p:spPr>
      </p:pic>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11</a:t>
            </a:fld>
            <a:endParaRPr lang="en-US" dirty="0"/>
          </a:p>
        </p:txBody>
      </p:sp>
    </p:spTree>
    <p:extLst>
      <p:ext uri="{BB962C8B-B14F-4D97-AF65-F5344CB8AC3E}">
        <p14:creationId xmlns:p14="http://schemas.microsoft.com/office/powerpoint/2010/main" val="98413005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253" y="438150"/>
            <a:ext cx="8461947" cy="552450"/>
          </a:xfrm>
        </p:spPr>
        <p:txBody>
          <a:bodyPr/>
          <a:lstStyle/>
          <a:p>
            <a:r>
              <a:rPr lang="en-US" sz="4000" b="1" dirty="0">
                <a:latin typeface="Arial" panose="020B0604020202020204" pitchFamily="34" charset="0"/>
                <a:cs typeface="Arial" panose="020B0604020202020204" pitchFamily="34" charset="0"/>
              </a:rPr>
              <a:t>Professional Learning Goals</a:t>
            </a:r>
          </a:p>
        </p:txBody>
      </p:sp>
      <p:sp>
        <p:nvSpPr>
          <p:cNvPr id="3" name="Content Placeholder 2"/>
          <p:cNvSpPr>
            <a:spLocks noGrp="1"/>
          </p:cNvSpPr>
          <p:nvPr>
            <p:ph idx="1"/>
          </p:nvPr>
        </p:nvSpPr>
        <p:spPr>
          <a:xfrm>
            <a:off x="345503" y="1047750"/>
            <a:ext cx="7478654" cy="3036094"/>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Summer can be a learning opportunity for teachers and staff</a:t>
            </a:r>
          </a:p>
          <a:p>
            <a:pPr>
              <a:spcBef>
                <a:spcPts val="0"/>
              </a:spcBef>
            </a:pPr>
            <a:r>
              <a:rPr lang="en-US" sz="2000" dirty="0">
                <a:solidFill>
                  <a:schemeClr val="tx1"/>
                </a:solidFill>
                <a:latin typeface="Arial" panose="020B0604020202020204" pitchFamily="34" charset="0"/>
                <a:cs typeface="Arial" panose="020B0604020202020204" pitchFamily="34" charset="0"/>
              </a:rPr>
              <a:t>Does district have professional development goals that summer could support?</a:t>
            </a:r>
          </a:p>
          <a:p>
            <a:pPr>
              <a:spcBef>
                <a:spcPts val="0"/>
              </a:spcBef>
            </a:pPr>
            <a:r>
              <a:rPr lang="en-US" sz="2000" dirty="0">
                <a:solidFill>
                  <a:schemeClr val="tx1"/>
                </a:solidFill>
                <a:latin typeface="Arial" panose="020B0604020202020204" pitchFamily="34" charset="0"/>
                <a:cs typeface="Arial" panose="020B0604020202020204" pitchFamily="34" charset="0"/>
              </a:rPr>
              <a:t>Are there professional development funds available that could help staff summer programs?</a:t>
            </a: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12</a:t>
            </a:fld>
            <a:endParaRPr lang="en-US" dirty="0"/>
          </a:p>
        </p:txBody>
      </p:sp>
    </p:spTree>
    <p:extLst>
      <p:ext uri="{BB962C8B-B14F-4D97-AF65-F5344CB8AC3E}">
        <p14:creationId xmlns:p14="http://schemas.microsoft.com/office/powerpoint/2010/main" val="2979648665"/>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fld id="{91D5F922-6FA8-EA45-80D4-6DFF06D5E755}" type="slidenum">
              <a:rPr lang="en-US">
                <a:solidFill>
                  <a:schemeClr val="bg1"/>
                </a:solidFill>
              </a:rPr>
              <a:pPr fontAlgn="base">
                <a:spcBef>
                  <a:spcPct val="0"/>
                </a:spcBef>
                <a:spcAft>
                  <a:spcPct val="0"/>
                </a:spcAft>
              </a:pPr>
              <a:t>13</a:t>
            </a:fld>
            <a:endParaRPr lang="en-US" dirty="0">
              <a:solidFill>
                <a:schemeClr val="bg1"/>
              </a:solidFill>
            </a:endParaRPr>
          </a:p>
        </p:txBody>
      </p:sp>
      <p:sp>
        <p:nvSpPr>
          <p:cNvPr id="5" name="Title 4"/>
          <p:cNvSpPr>
            <a:spLocks noGrp="1"/>
          </p:cNvSpPr>
          <p:nvPr>
            <p:ph type="title"/>
          </p:nvPr>
        </p:nvSpPr>
        <p:spPr>
          <a:xfrm>
            <a:off x="0" y="1291942"/>
            <a:ext cx="9144000" cy="1371600"/>
          </a:xfrm>
        </p:spPr>
        <p:txBody>
          <a:bodyPr/>
          <a:lstStyle/>
          <a:p>
            <a:r>
              <a:rPr lang="en-US" sz="4000" b="1" dirty="0">
                <a:latin typeface="Arial" panose="020B0604020202020204" pitchFamily="34" charset="0"/>
                <a:cs typeface="Arial" panose="020B0604020202020204" pitchFamily="34" charset="0"/>
              </a:rPr>
              <a:t>Take Inventory of Current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Summer Programs</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438150"/>
            <a:ext cx="9080725" cy="627002"/>
          </a:xfrm>
        </p:spPr>
        <p:txBody>
          <a:bodyPr/>
          <a:lstStyle/>
          <a:p>
            <a:r>
              <a:rPr lang="en-US" sz="4000" b="1" dirty="0">
                <a:latin typeface="Arial" panose="020B0604020202020204" pitchFamily="34" charset="0"/>
                <a:cs typeface="Arial" panose="020B0604020202020204" pitchFamily="34" charset="0"/>
              </a:rPr>
              <a:t>Questions About District Programs</a:t>
            </a:r>
          </a:p>
        </p:txBody>
      </p:sp>
      <p:sp>
        <p:nvSpPr>
          <p:cNvPr id="6" name="Content Placeholder 5"/>
          <p:cNvSpPr>
            <a:spLocks noGrp="1"/>
          </p:cNvSpPr>
          <p:nvPr>
            <p:ph idx="1"/>
          </p:nvPr>
        </p:nvSpPr>
        <p:spPr>
          <a:xfrm>
            <a:off x="381000" y="1101604"/>
            <a:ext cx="7745416" cy="2687342"/>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Total number of sites and students served</a:t>
            </a:r>
          </a:p>
          <a:p>
            <a:pPr>
              <a:spcBef>
                <a:spcPts val="0"/>
              </a:spcBef>
            </a:pPr>
            <a:r>
              <a:rPr lang="en-US" sz="2000" dirty="0">
                <a:solidFill>
                  <a:schemeClr val="tx1"/>
                </a:solidFill>
                <a:latin typeface="Arial" panose="020B0604020202020204" pitchFamily="34" charset="0"/>
                <a:cs typeface="Arial" panose="020B0604020202020204" pitchFamily="34" charset="0"/>
              </a:rPr>
              <a:t>Total investment currently</a:t>
            </a:r>
          </a:p>
          <a:p>
            <a:pPr>
              <a:spcBef>
                <a:spcPts val="0"/>
              </a:spcBef>
            </a:pPr>
            <a:r>
              <a:rPr lang="en-US" sz="2000" dirty="0">
                <a:solidFill>
                  <a:schemeClr val="tx1"/>
                </a:solidFill>
                <a:latin typeface="Arial" panose="020B0604020202020204" pitchFamily="34" charset="0"/>
                <a:cs typeface="Arial" panose="020B0604020202020204" pitchFamily="34" charset="0"/>
              </a:rPr>
              <a:t>Who decides on summer programs and who manages them?</a:t>
            </a:r>
          </a:p>
          <a:p>
            <a:pPr>
              <a:spcBef>
                <a:spcPts val="0"/>
              </a:spcBef>
            </a:pPr>
            <a:r>
              <a:rPr lang="en-US" sz="2000" dirty="0">
                <a:solidFill>
                  <a:schemeClr val="tx1"/>
                </a:solidFill>
                <a:latin typeface="Arial" panose="020B0604020202020204" pitchFamily="34" charset="0"/>
                <a:cs typeface="Arial" panose="020B0604020202020204" pitchFamily="34" charset="0"/>
              </a:rPr>
              <a:t>What is the planning process?</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4B551C7-2F2A-6344-B30C-B265E49249FA}" type="slidenum">
              <a:rPr lang="en-US" smtClean="0"/>
              <a:pPr>
                <a:defRPr/>
              </a:pPr>
              <a:t>14</a:t>
            </a:fld>
            <a:endParaRPr lang="en-US" dirty="0"/>
          </a:p>
        </p:txBody>
      </p:sp>
    </p:spTree>
    <p:extLst>
      <p:ext uri="{BB962C8B-B14F-4D97-AF65-F5344CB8AC3E}">
        <p14:creationId xmlns:p14="http://schemas.microsoft.com/office/powerpoint/2010/main" val="19181979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9550"/>
            <a:ext cx="8229600" cy="2792730"/>
          </a:xfrm>
        </p:spPr>
        <p:txBody>
          <a:bodyPr/>
          <a:lstStyle/>
          <a:p>
            <a:r>
              <a:rPr lang="en-US" sz="4000" b="1" dirty="0">
                <a:latin typeface="Arial" panose="020B0604020202020204" pitchFamily="34" charset="0"/>
                <a:cs typeface="Arial" panose="020B0604020202020204" pitchFamily="34" charset="0"/>
              </a:rPr>
              <a:t>What other questions are important regarding current summer learning programs and identifying where gaps exist?</a:t>
            </a: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15</a:t>
            </a:fld>
            <a:endParaRPr lang="en-US" dirty="0"/>
          </a:p>
        </p:txBody>
      </p:sp>
    </p:spTree>
    <p:extLst>
      <p:ext uri="{BB962C8B-B14F-4D97-AF65-F5344CB8AC3E}">
        <p14:creationId xmlns:p14="http://schemas.microsoft.com/office/powerpoint/2010/main" val="1789154944"/>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38150"/>
            <a:ext cx="8974186" cy="1177855"/>
          </a:xfrm>
        </p:spPr>
        <p:txBody>
          <a:bodyPr/>
          <a:lstStyle/>
          <a:p>
            <a:r>
              <a:rPr lang="en-US" sz="4000" b="1" dirty="0">
                <a:latin typeface="Arial" panose="020B0604020202020204" pitchFamily="34" charset="0"/>
                <a:cs typeface="Arial" panose="020B0604020202020204" pitchFamily="34" charset="0"/>
              </a:rPr>
              <a:t>Cost-Benefit Analysis: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Take Inventory</a:t>
            </a:r>
          </a:p>
        </p:txBody>
      </p:sp>
      <p:sp>
        <p:nvSpPr>
          <p:cNvPr id="3" name="Content Placeholder 2"/>
          <p:cNvSpPr>
            <a:spLocks noGrp="1"/>
          </p:cNvSpPr>
          <p:nvPr>
            <p:ph idx="1"/>
          </p:nvPr>
        </p:nvSpPr>
        <p:spPr>
          <a:xfrm>
            <a:off x="381000" y="1671620"/>
            <a:ext cx="4700849" cy="3217164"/>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Grade levels and length of each summer program</a:t>
            </a:r>
          </a:p>
          <a:p>
            <a:pPr>
              <a:spcBef>
                <a:spcPts val="0"/>
              </a:spcBef>
            </a:pPr>
            <a:r>
              <a:rPr lang="en-US" sz="2000" dirty="0">
                <a:solidFill>
                  <a:schemeClr val="tx1"/>
                </a:solidFill>
                <a:latin typeface="Arial" panose="020B0604020202020204" pitchFamily="34" charset="0"/>
                <a:cs typeface="Arial" panose="020B0604020202020204" pitchFamily="34" charset="0"/>
              </a:rPr>
              <a:t>Number of students enrolled, attending, and on waiting lists</a:t>
            </a:r>
          </a:p>
          <a:p>
            <a:pPr>
              <a:spcBef>
                <a:spcPts val="0"/>
              </a:spcBef>
            </a:pPr>
            <a:r>
              <a:rPr lang="en-US" sz="2000" dirty="0">
                <a:solidFill>
                  <a:schemeClr val="tx1"/>
                </a:solidFill>
                <a:latin typeface="Arial" panose="020B0604020202020204" pitchFamily="34" charset="0"/>
                <a:cs typeface="Arial" panose="020B0604020202020204" pitchFamily="34" charset="0"/>
              </a:rPr>
              <a:t>Specific curricular focus and learning goals addressed</a:t>
            </a:r>
          </a:p>
          <a:p>
            <a:pPr>
              <a:spcBef>
                <a:spcPts val="0"/>
              </a:spcBef>
            </a:pPr>
            <a:endParaRPr lang="en-US" sz="20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16</a:t>
            </a:fld>
            <a:endParaRPr lang="en-US" dirty="0"/>
          </a:p>
        </p:txBody>
      </p:sp>
      <p:sp>
        <p:nvSpPr>
          <p:cNvPr id="5" name="Content Placeholder 2"/>
          <p:cNvSpPr txBox="1">
            <a:spLocks/>
          </p:cNvSpPr>
          <p:nvPr/>
        </p:nvSpPr>
        <p:spPr bwMode="auto">
          <a:xfrm>
            <a:off x="5152656" y="1680360"/>
            <a:ext cx="3534144" cy="32171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2000"/>
              </a:spcBef>
              <a:spcAft>
                <a:spcPct val="0"/>
              </a:spcAft>
              <a:buClr>
                <a:srgbClr val="7DB0CC"/>
              </a:buClr>
              <a:buSzPct val="90000"/>
              <a:buFont typeface="Wingdings" charset="0"/>
              <a:buChar char="Ø"/>
              <a:defRPr sz="3200" kern="1200">
                <a:solidFill>
                  <a:srgbClr val="595959"/>
                </a:solidFill>
                <a:latin typeface="Arial"/>
                <a:ea typeface="ＭＳ Ｐゴシック" charset="0"/>
                <a:cs typeface="ＭＳ Ｐゴシック" charset="0"/>
              </a:defRPr>
            </a:lvl1pPr>
            <a:lvl2pPr marL="685800" indent="-336550" algn="l" rtl="0" eaLnBrk="1" fontAlgn="base" hangingPunct="1">
              <a:spcBef>
                <a:spcPts val="600"/>
              </a:spcBef>
              <a:spcAft>
                <a:spcPct val="0"/>
              </a:spcAft>
              <a:buClr>
                <a:srgbClr val="7DB0CC"/>
              </a:buClr>
              <a:buSzPct val="90000"/>
              <a:buFont typeface="Wingdings" charset="0"/>
              <a:buChar char="Ø"/>
              <a:defRPr sz="2800" kern="1200">
                <a:solidFill>
                  <a:srgbClr val="595959"/>
                </a:solidFill>
                <a:latin typeface="Arial"/>
                <a:ea typeface="ＭＳ Ｐゴシック" charset="0"/>
                <a:cs typeface="+mn-cs"/>
              </a:defRPr>
            </a:lvl2pPr>
            <a:lvl3pPr marL="1035050" indent="-349250" algn="l" rtl="0" eaLnBrk="1" fontAlgn="base" hangingPunct="1">
              <a:spcBef>
                <a:spcPts val="600"/>
              </a:spcBef>
              <a:spcAft>
                <a:spcPct val="0"/>
              </a:spcAft>
              <a:buClr>
                <a:srgbClr val="7DB0CC"/>
              </a:buClr>
              <a:buSzPct val="90000"/>
              <a:buFont typeface="Wingdings" charset="0"/>
              <a:buChar char="Ø"/>
              <a:defRPr sz="2800" kern="1200">
                <a:solidFill>
                  <a:srgbClr val="595959"/>
                </a:solidFill>
                <a:latin typeface="Arial"/>
                <a:ea typeface="ＭＳ Ｐゴシック" charset="0"/>
                <a:cs typeface="+mn-cs"/>
              </a:defRPr>
            </a:lvl3pPr>
            <a:lvl4pPr marL="1371600" indent="-336550" algn="l" rtl="0" eaLnBrk="1" fontAlgn="base" hangingPunct="1">
              <a:spcBef>
                <a:spcPts val="600"/>
              </a:spcBef>
              <a:spcAft>
                <a:spcPct val="0"/>
              </a:spcAft>
              <a:buClr>
                <a:srgbClr val="7DB0CC"/>
              </a:buClr>
              <a:buSzPct val="90000"/>
              <a:buFont typeface="Wingdings" charset="0"/>
              <a:buChar char="Ø"/>
              <a:defRPr sz="2800" kern="1200">
                <a:solidFill>
                  <a:srgbClr val="595959"/>
                </a:solidFill>
                <a:latin typeface="Arial"/>
                <a:ea typeface="ＭＳ Ｐゴシック" charset="0"/>
                <a:cs typeface="+mn-cs"/>
              </a:defRPr>
            </a:lvl4pPr>
            <a:lvl5pPr marL="1720850" indent="-349250" algn="l" rtl="0" eaLnBrk="1" fontAlgn="base" hangingPunct="1">
              <a:spcBef>
                <a:spcPts val="600"/>
              </a:spcBef>
              <a:spcAft>
                <a:spcPct val="0"/>
              </a:spcAft>
              <a:buClr>
                <a:srgbClr val="7DB0CC"/>
              </a:buClr>
              <a:buSzPct val="90000"/>
              <a:buFont typeface="Wingdings" charset="0"/>
              <a:buChar char="Ø"/>
              <a:defRPr sz="2800" kern="1200">
                <a:solidFill>
                  <a:srgbClr val="595959"/>
                </a:solidFill>
                <a:latin typeface="Arial"/>
                <a:ea typeface="ＭＳ Ｐゴシック" charset="0"/>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pPr defTabSz="914400">
              <a:spcBef>
                <a:spcPts val="0"/>
              </a:spcBef>
              <a:buClr>
                <a:schemeClr val="accent1"/>
              </a:buClr>
            </a:pPr>
            <a:r>
              <a:rPr lang="en-US" sz="2000" dirty="0">
                <a:solidFill>
                  <a:schemeClr val="tx1"/>
                </a:solidFill>
                <a:latin typeface="Arial" panose="020B0604020202020204" pitchFamily="34" charset="0"/>
                <a:cs typeface="Arial" panose="020B0604020202020204" pitchFamily="34" charset="0"/>
              </a:rPr>
              <a:t>Make up of staff</a:t>
            </a:r>
          </a:p>
          <a:p>
            <a:pPr defTabSz="914400">
              <a:spcBef>
                <a:spcPts val="0"/>
              </a:spcBef>
              <a:buClr>
                <a:schemeClr val="accent1"/>
              </a:buClr>
            </a:pPr>
            <a:r>
              <a:rPr lang="en-US" sz="2000" dirty="0">
                <a:solidFill>
                  <a:schemeClr val="tx1"/>
                </a:solidFill>
                <a:latin typeface="Arial" panose="020B0604020202020204" pitchFamily="34" charset="0"/>
                <a:cs typeface="Arial" panose="020B0604020202020204" pitchFamily="34" charset="0"/>
              </a:rPr>
              <a:t>Partnerships, including with district operations or site leaders</a:t>
            </a:r>
          </a:p>
          <a:p>
            <a:pPr defTabSz="914400">
              <a:spcBef>
                <a:spcPts val="0"/>
              </a:spcBef>
              <a:buClr>
                <a:schemeClr val="accent1"/>
              </a:buClr>
            </a:pPr>
            <a:r>
              <a:rPr lang="en-US" sz="2000" dirty="0">
                <a:solidFill>
                  <a:schemeClr val="tx1"/>
                </a:solidFill>
                <a:latin typeface="Arial" panose="020B0604020202020204" pitchFamily="34" charset="0"/>
                <a:cs typeface="Arial" panose="020B0604020202020204" pitchFamily="34" charset="0"/>
              </a:rPr>
              <a:t>Formal evaluations and informal feedback</a:t>
            </a:r>
          </a:p>
          <a:p>
            <a:pPr defTabSz="914400">
              <a:spcBef>
                <a:spcPts val="0"/>
              </a:spcBef>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7864429"/>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913264" cy="883611"/>
          </a:xfrm>
        </p:spPr>
        <p:txBody>
          <a:bodyPr/>
          <a:lstStyle/>
          <a:p>
            <a:r>
              <a:rPr lang="en-US" sz="4000" b="1" dirty="0">
                <a:latin typeface="Arial" panose="020B0604020202020204" pitchFamily="34" charset="0"/>
                <a:cs typeface="Arial" panose="020B0604020202020204" pitchFamily="34" charset="0"/>
              </a:rPr>
              <a:t>Cost-Benefit Analysis: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Compare Costs</a:t>
            </a:r>
          </a:p>
        </p:txBody>
      </p:sp>
      <p:sp>
        <p:nvSpPr>
          <p:cNvPr id="3" name="Content Placeholder 2"/>
          <p:cNvSpPr>
            <a:spLocks noGrp="1"/>
          </p:cNvSpPr>
          <p:nvPr>
            <p:ph idx="1"/>
          </p:nvPr>
        </p:nvSpPr>
        <p:spPr>
          <a:xfrm>
            <a:off x="381000" y="1667559"/>
            <a:ext cx="8154706" cy="2849155"/>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Use an apples-to-apples approach</a:t>
            </a:r>
          </a:p>
          <a:p>
            <a:pPr>
              <a:spcBef>
                <a:spcPts val="0"/>
              </a:spcBef>
            </a:pPr>
            <a:r>
              <a:rPr lang="en-US" sz="2000" dirty="0">
                <a:solidFill>
                  <a:schemeClr val="tx1"/>
                </a:solidFill>
                <a:latin typeface="Arial" panose="020B0604020202020204" pitchFamily="34" charset="0"/>
                <a:cs typeface="Arial" panose="020B0604020202020204" pitchFamily="34" charset="0"/>
              </a:rPr>
              <a:t>Calculate for each program</a:t>
            </a:r>
          </a:p>
          <a:p>
            <a:pPr>
              <a:spcBef>
                <a:spcPts val="0"/>
              </a:spcBef>
            </a:pPr>
            <a:r>
              <a:rPr lang="en-US" sz="2000" dirty="0">
                <a:solidFill>
                  <a:schemeClr val="tx1"/>
                </a:solidFill>
                <a:latin typeface="Arial" panose="020B0604020202020204" pitchFamily="34" charset="0"/>
                <a:cs typeface="Arial" panose="020B0604020202020204" pitchFamily="34" charset="0"/>
              </a:rPr>
              <a:t>Analyze along with program goals, evaluation, and district priorities</a:t>
            </a:r>
          </a:p>
          <a:p>
            <a:pPr>
              <a:spcBef>
                <a:spcPts val="0"/>
              </a:spcBef>
            </a:pPr>
            <a:r>
              <a:rPr lang="en-US" sz="2000" dirty="0">
                <a:solidFill>
                  <a:schemeClr val="tx1"/>
                </a:solidFill>
                <a:latin typeface="Arial" panose="020B0604020202020204" pitchFamily="34" charset="0"/>
                <a:cs typeface="Arial" panose="020B0604020202020204" pitchFamily="34" charset="0"/>
              </a:rPr>
              <a:t>Look for gaps and opportunities for improvement</a:t>
            </a: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17</a:t>
            </a:fld>
            <a:endParaRPr lang="en-US" dirty="0"/>
          </a:p>
        </p:txBody>
      </p:sp>
    </p:spTree>
    <p:extLst>
      <p:ext uri="{BB962C8B-B14F-4D97-AF65-F5344CB8AC3E}">
        <p14:creationId xmlns:p14="http://schemas.microsoft.com/office/powerpoint/2010/main" val="1549569142"/>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18</a:t>
            </a:fld>
            <a:endParaRPr lang="en-US" dirty="0"/>
          </a:p>
        </p:txBody>
      </p:sp>
      <p:sp>
        <p:nvSpPr>
          <p:cNvPr id="3" name="Title 2"/>
          <p:cNvSpPr>
            <a:spLocks noGrp="1"/>
          </p:cNvSpPr>
          <p:nvPr>
            <p:ph type="title"/>
          </p:nvPr>
        </p:nvSpPr>
        <p:spPr>
          <a:xfrm>
            <a:off x="0" y="1315232"/>
            <a:ext cx="9144000" cy="1348309"/>
          </a:xfrm>
        </p:spPr>
        <p:txBody>
          <a:bodyPr/>
          <a:lstStyle/>
          <a:p>
            <a:r>
              <a:rPr lang="en-US" sz="4000" b="1" dirty="0">
                <a:latin typeface="Arial" panose="020B0604020202020204" pitchFamily="34" charset="0"/>
                <a:cs typeface="Arial" panose="020B0604020202020204" pitchFamily="34" charset="0"/>
              </a:rPr>
              <a:t>Researching for Partnership Opportunities</a:t>
            </a:r>
          </a:p>
        </p:txBody>
      </p:sp>
    </p:spTree>
    <p:extLst>
      <p:ext uri="{BB962C8B-B14F-4D97-AF65-F5344CB8AC3E}">
        <p14:creationId xmlns:p14="http://schemas.microsoft.com/office/powerpoint/2010/main" val="3674041942"/>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354806"/>
            <a:ext cx="9144000" cy="857250"/>
          </a:xfrm>
        </p:spPr>
        <p:txBody>
          <a:bodyPr/>
          <a:lstStyle/>
          <a:p>
            <a:pPr algn="ctr"/>
            <a:r>
              <a:rPr lang="en-US" sz="5000" b="1" dirty="0">
                <a:latin typeface="Calibri" panose="020F0502020204030204" pitchFamily="34" charset="0"/>
                <a:cs typeface="Calibri" panose="020F0502020204030204" pitchFamily="34" charset="0"/>
              </a:rPr>
              <a:t>Current and Potential Partners</a:t>
            </a:r>
          </a:p>
        </p:txBody>
      </p:sp>
      <p:sp>
        <p:nvSpPr>
          <p:cNvPr id="6" name="Content Placeholder 5"/>
          <p:cNvSpPr>
            <a:spLocks noGrp="1"/>
          </p:cNvSpPr>
          <p:nvPr>
            <p:ph idx="1"/>
          </p:nvPr>
        </p:nvSpPr>
        <p:spPr>
          <a:xfrm>
            <a:off x="381000" y="1123950"/>
            <a:ext cx="8229600" cy="3036094"/>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Look at organizations outside your district</a:t>
            </a:r>
          </a:p>
          <a:p>
            <a:pPr lvl="1">
              <a:spcBef>
                <a:spcPts val="0"/>
              </a:spcBef>
              <a:buFont typeface="Wingdings" panose="05000000000000000000" pitchFamily="2" charset="2"/>
              <a:buChar char="§"/>
            </a:pPr>
            <a:r>
              <a:rPr lang="en-US" sz="2000" dirty="0">
                <a:solidFill>
                  <a:schemeClr val="tx1"/>
                </a:solidFill>
                <a:latin typeface="Arial" panose="020B0604020202020204" pitchFamily="34" charset="0"/>
                <a:cs typeface="Arial" panose="020B0604020202020204" pitchFamily="34" charset="0"/>
              </a:rPr>
              <a:t>Public agencies: Cities, parks, and libraries</a:t>
            </a:r>
          </a:p>
          <a:p>
            <a:pPr lvl="1">
              <a:spcBef>
                <a:spcPts val="0"/>
              </a:spcBef>
              <a:buFont typeface="Wingdings" panose="05000000000000000000" pitchFamily="2" charset="2"/>
              <a:buChar char="§"/>
            </a:pPr>
            <a:r>
              <a:rPr lang="en-US" sz="2000" dirty="0">
                <a:solidFill>
                  <a:schemeClr val="tx1"/>
                </a:solidFill>
                <a:latin typeface="Arial" panose="020B0604020202020204" pitchFamily="34" charset="0"/>
                <a:cs typeface="Arial" panose="020B0604020202020204" pitchFamily="34" charset="0"/>
              </a:rPr>
              <a:t>Youth-oriented service providers</a:t>
            </a:r>
          </a:p>
          <a:p>
            <a:pPr lvl="1">
              <a:spcBef>
                <a:spcPts val="0"/>
              </a:spcBef>
              <a:buFont typeface="Wingdings" panose="05000000000000000000" pitchFamily="2" charset="2"/>
              <a:buChar char="§"/>
            </a:pPr>
            <a:r>
              <a:rPr lang="en-US" sz="2000" dirty="0">
                <a:solidFill>
                  <a:schemeClr val="tx1"/>
                </a:solidFill>
                <a:latin typeface="Arial" panose="020B0604020202020204" pitchFamily="34" charset="0"/>
                <a:cs typeface="Arial" panose="020B0604020202020204" pitchFamily="34" charset="0"/>
              </a:rPr>
              <a:t>Museums, colleges, and universities</a:t>
            </a:r>
          </a:p>
          <a:p>
            <a:pPr lvl="1">
              <a:spcBef>
                <a:spcPts val="0"/>
              </a:spcBef>
              <a:buFont typeface="Wingdings" panose="05000000000000000000" pitchFamily="2" charset="2"/>
              <a:buChar char="§"/>
            </a:pPr>
            <a:r>
              <a:rPr lang="en-US" sz="2000" dirty="0">
                <a:solidFill>
                  <a:schemeClr val="tx1"/>
                </a:solidFill>
                <a:latin typeface="Arial" panose="020B0604020202020204" pitchFamily="34" charset="0"/>
                <a:cs typeface="Arial" panose="020B0604020202020204" pitchFamily="34" charset="0"/>
              </a:rPr>
              <a:t>Other districts and the county office of education</a:t>
            </a:r>
          </a:p>
        </p:txBody>
      </p:sp>
      <p:sp>
        <p:nvSpPr>
          <p:cNvPr id="4" name="Slide Number Placeholder 3"/>
          <p:cNvSpPr>
            <a:spLocks noGrp="1"/>
          </p:cNvSpPr>
          <p:nvPr>
            <p:ph type="sldNum" sz="quarter" idx="10"/>
          </p:nvPr>
        </p:nvSpPr>
        <p:spPr/>
        <p:txBody>
          <a:bodyPr/>
          <a:lstStyle/>
          <a:p>
            <a:pPr>
              <a:defRPr/>
            </a:pPr>
            <a:fld id="{74B551C7-2F2A-6344-B30C-B265E49249FA}" type="slidenum">
              <a:rPr lang="en-US" smtClean="0"/>
              <a:pPr>
                <a:defRPr/>
              </a:pPr>
              <a:t>19</a:t>
            </a:fld>
            <a:endParaRPr lang="en-US" dirty="0"/>
          </a:p>
        </p:txBody>
      </p:sp>
    </p:spTree>
    <p:extLst>
      <p:ext uri="{BB962C8B-B14F-4D97-AF65-F5344CB8AC3E}">
        <p14:creationId xmlns:p14="http://schemas.microsoft.com/office/powerpoint/2010/main" val="186771427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1000" y="266700"/>
            <a:ext cx="8229600" cy="857250"/>
          </a:xfrm>
        </p:spPr>
        <p:txBody>
          <a:bodyPr/>
          <a:lstStyle/>
          <a:p>
            <a:r>
              <a:rPr lang="en-US" sz="4000" b="1" dirty="0">
                <a:latin typeface="Calibri" panose="020F0502020204030204" pitchFamily="34" charset="0"/>
                <a:cs typeface="Calibri" panose="020F0502020204030204" pitchFamily="34" charset="0"/>
              </a:rPr>
              <a:t>The Focus of this Session</a:t>
            </a:r>
          </a:p>
        </p:txBody>
      </p:sp>
      <p:sp>
        <p:nvSpPr>
          <p:cNvPr id="15362" name="Content Placeholder 2"/>
          <p:cNvSpPr>
            <a:spLocks noGrp="1"/>
          </p:cNvSpPr>
          <p:nvPr>
            <p:ph idx="1"/>
          </p:nvPr>
        </p:nvSpPr>
        <p:spPr>
          <a:xfrm>
            <a:off x="349250" y="1085850"/>
            <a:ext cx="8229600" cy="3036094"/>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Summer is time you can’t afford to waste</a:t>
            </a:r>
          </a:p>
          <a:p>
            <a:pPr>
              <a:spcBef>
                <a:spcPts val="0"/>
              </a:spcBef>
            </a:pPr>
            <a:r>
              <a:rPr lang="en-US" sz="2000" dirty="0">
                <a:solidFill>
                  <a:schemeClr val="tx1"/>
                </a:solidFill>
                <a:latin typeface="Arial" panose="020B0604020202020204" pitchFamily="34" charset="0"/>
                <a:cs typeface="Arial" panose="020B0604020202020204" pitchFamily="34" charset="0"/>
              </a:rPr>
              <a:t>Using a needs assessment can help you to:</a:t>
            </a:r>
          </a:p>
          <a:p>
            <a:pPr lvl="1">
              <a:spcBef>
                <a:spcPts val="0"/>
              </a:spcBef>
              <a:buFont typeface="Wingdings" panose="05000000000000000000" pitchFamily="2" charset="2"/>
              <a:buChar char="§"/>
            </a:pPr>
            <a:r>
              <a:rPr lang="en-US" sz="2000" dirty="0">
                <a:solidFill>
                  <a:schemeClr val="tx1"/>
                </a:solidFill>
                <a:latin typeface="Arial" panose="020B0604020202020204" pitchFamily="34" charset="0"/>
                <a:cs typeface="Arial" panose="020B0604020202020204" pitchFamily="34" charset="0"/>
              </a:rPr>
              <a:t>Identify district needs and goals for alignment</a:t>
            </a:r>
          </a:p>
          <a:p>
            <a:pPr lvl="1">
              <a:spcBef>
                <a:spcPts val="0"/>
              </a:spcBef>
              <a:buFont typeface="Wingdings" panose="05000000000000000000" pitchFamily="2" charset="2"/>
              <a:buChar char="§"/>
            </a:pPr>
            <a:r>
              <a:rPr lang="en-US" sz="2000" dirty="0">
                <a:solidFill>
                  <a:schemeClr val="tx1"/>
                </a:solidFill>
                <a:latin typeface="Arial" panose="020B0604020202020204" pitchFamily="34" charset="0"/>
                <a:cs typeface="Arial" panose="020B0604020202020204" pitchFamily="34" charset="0"/>
              </a:rPr>
              <a:t>Take inventory of programs within and outside the district</a:t>
            </a:r>
          </a:p>
          <a:p>
            <a:pPr lvl="1">
              <a:spcBef>
                <a:spcPts val="0"/>
              </a:spcBef>
              <a:buFont typeface="Wingdings" panose="05000000000000000000" pitchFamily="2" charset="2"/>
              <a:buChar char="§"/>
            </a:pPr>
            <a:r>
              <a:rPr lang="en-US" sz="2000" dirty="0">
                <a:solidFill>
                  <a:schemeClr val="tx1"/>
                </a:solidFill>
                <a:latin typeface="Arial" panose="020B0604020202020204" pitchFamily="34" charset="0"/>
                <a:cs typeface="Arial" panose="020B0604020202020204" pitchFamily="34" charset="0"/>
              </a:rPr>
              <a:t>Explore untapped opportunities</a:t>
            </a:r>
          </a:p>
        </p:txBody>
      </p:sp>
      <p:sp>
        <p:nvSpPr>
          <p:cNvPr id="15363"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fld id="{A3B05C4F-BC0F-F346-9E8D-8E8A522E515F}" type="slidenum">
              <a:rPr lang="en-US">
                <a:solidFill>
                  <a:schemeClr val="bg1"/>
                </a:solidFill>
              </a:rPr>
              <a:pPr fontAlgn="base">
                <a:spcBef>
                  <a:spcPct val="0"/>
                </a:spcBef>
                <a:spcAft>
                  <a:spcPct val="0"/>
                </a:spcAft>
              </a:pPr>
              <a:t>2</a:t>
            </a:fld>
            <a:endParaRPr lang="en-US" dirty="0">
              <a:solidFill>
                <a:schemeClr val="bg1"/>
              </a:solidFill>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20</a:t>
            </a:fld>
            <a:endParaRPr lang="en-US" dirty="0"/>
          </a:p>
        </p:txBody>
      </p:sp>
      <p:sp>
        <p:nvSpPr>
          <p:cNvPr id="2" name="Title 1"/>
          <p:cNvSpPr>
            <a:spLocks noGrp="1"/>
          </p:cNvSpPr>
          <p:nvPr>
            <p:ph type="title"/>
          </p:nvPr>
        </p:nvSpPr>
        <p:spPr>
          <a:xfrm>
            <a:off x="0" y="1528175"/>
            <a:ext cx="9144000" cy="772112"/>
          </a:xfrm>
        </p:spPr>
        <p:txBody>
          <a:bodyPr/>
          <a:lstStyle/>
          <a:p>
            <a:r>
              <a:rPr lang="en-US" b="1" dirty="0">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878483291"/>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4561" y="590550"/>
            <a:ext cx="8759439" cy="857250"/>
          </a:xfrm>
        </p:spPr>
        <p:txBody>
          <a:bodyPr/>
          <a:lstStyle/>
          <a:p>
            <a:r>
              <a:rPr lang="en-US" sz="4000" b="1" dirty="0">
                <a:latin typeface="Arial" panose="020B0604020202020204" pitchFamily="34" charset="0"/>
                <a:cs typeface="Arial" panose="020B0604020202020204" pitchFamily="34" charset="0"/>
              </a:rPr>
              <a:t>When Needs Assessment</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is Done</a:t>
            </a:r>
          </a:p>
        </p:txBody>
      </p:sp>
      <p:sp>
        <p:nvSpPr>
          <p:cNvPr id="6" name="Content Placeholder 5"/>
          <p:cNvSpPr>
            <a:spLocks noGrp="1"/>
          </p:cNvSpPr>
          <p:nvPr>
            <p:ph idx="1"/>
          </p:nvPr>
        </p:nvSpPr>
        <p:spPr>
          <a:xfrm>
            <a:off x="371861" y="1657350"/>
            <a:ext cx="8245346" cy="2765098"/>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Reflect on board role in setting expectations and vision</a:t>
            </a:r>
          </a:p>
          <a:p>
            <a:pPr>
              <a:spcBef>
                <a:spcPts val="0"/>
              </a:spcBef>
            </a:pPr>
            <a:r>
              <a:rPr lang="en-US" sz="2000" dirty="0">
                <a:solidFill>
                  <a:schemeClr val="tx1"/>
                </a:solidFill>
                <a:latin typeface="Arial" panose="020B0604020202020204" pitchFamily="34" charset="0"/>
                <a:cs typeface="Arial" panose="020B0604020202020204" pitchFamily="34" charset="0"/>
              </a:rPr>
              <a:t>Start early to secure funding and partners (planning time is critical)</a:t>
            </a:r>
          </a:p>
          <a:p>
            <a:pPr>
              <a:spcBef>
                <a:spcPts val="0"/>
              </a:spcBef>
            </a:pPr>
            <a:r>
              <a:rPr lang="en-US" sz="2000" dirty="0">
                <a:solidFill>
                  <a:schemeClr val="tx1"/>
                </a:solidFill>
                <a:latin typeface="Arial" panose="020B0604020202020204" pitchFamily="34" charset="0"/>
                <a:cs typeface="Arial" panose="020B0604020202020204" pitchFamily="34" charset="0"/>
              </a:rPr>
              <a:t>Have budget and logistics in place by March to secure staffing and recruit students</a:t>
            </a:r>
          </a:p>
        </p:txBody>
      </p:sp>
      <p:sp>
        <p:nvSpPr>
          <p:cNvPr id="4" name="Slide Number Placeholder 3"/>
          <p:cNvSpPr>
            <a:spLocks noGrp="1"/>
          </p:cNvSpPr>
          <p:nvPr>
            <p:ph type="sldNum" sz="quarter" idx="10"/>
          </p:nvPr>
        </p:nvSpPr>
        <p:spPr/>
        <p:txBody>
          <a:bodyPr/>
          <a:lstStyle/>
          <a:p>
            <a:pPr>
              <a:defRPr/>
            </a:pPr>
            <a:fld id="{74B551C7-2F2A-6344-B30C-B265E49249FA}" type="slidenum">
              <a:rPr lang="en-US" smtClean="0"/>
              <a:pPr>
                <a:defRPr/>
              </a:pPr>
              <a:t>21</a:t>
            </a:fld>
            <a:endParaRPr lang="en-US" dirty="0"/>
          </a:p>
        </p:txBody>
      </p:sp>
    </p:spTree>
    <p:extLst>
      <p:ext uri="{BB962C8B-B14F-4D97-AF65-F5344CB8AC3E}">
        <p14:creationId xmlns:p14="http://schemas.microsoft.com/office/powerpoint/2010/main" val="2740052497"/>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4377"/>
            <a:ext cx="8229600" cy="857250"/>
          </a:xfrm>
        </p:spPr>
        <p:txBody>
          <a:bodyPr/>
          <a:lstStyle/>
          <a:p>
            <a:r>
              <a:rPr lang="en-US" sz="4000" b="1" dirty="0">
                <a:latin typeface="Arial" panose="020B0604020202020204" pitchFamily="34" charset="0"/>
                <a:cs typeface="Arial" panose="020B0604020202020204" pitchFamily="34" charset="0"/>
              </a:rPr>
              <a:t>To Learn More</a:t>
            </a:r>
          </a:p>
        </p:txBody>
      </p:sp>
      <p:sp>
        <p:nvSpPr>
          <p:cNvPr id="3" name="Content Placeholder 2"/>
          <p:cNvSpPr>
            <a:spLocks noGrp="1"/>
          </p:cNvSpPr>
          <p:nvPr>
            <p:ph idx="1"/>
          </p:nvPr>
        </p:nvSpPr>
        <p:spPr>
          <a:xfrm>
            <a:off x="381000" y="1151627"/>
            <a:ext cx="8503920" cy="3036094"/>
          </a:xfrm>
        </p:spPr>
        <p:txBody>
          <a:bodyPr/>
          <a:lstStyle/>
          <a:p>
            <a:pPr marL="0" indent="0">
              <a:spcBef>
                <a:spcPts val="0"/>
              </a:spcBef>
              <a:buNone/>
            </a:pPr>
            <a:r>
              <a:rPr lang="en-US" sz="2000" b="1" dirty="0">
                <a:solidFill>
                  <a:schemeClr val="tx1"/>
                </a:solidFill>
                <a:latin typeface="Arial" panose="020B0604020202020204" pitchFamily="34" charset="0"/>
                <a:cs typeface="Arial" panose="020B0604020202020204" pitchFamily="34" charset="0"/>
              </a:rPr>
              <a:t>CSBA Resources </a:t>
            </a:r>
            <a:r>
              <a:rPr lang="en-US" sz="2000" dirty="0">
                <a:solidFill>
                  <a:schemeClr val="tx1"/>
                </a:solidFill>
                <a:latin typeface="Arial" panose="020B0604020202020204" pitchFamily="34" charset="0"/>
                <a:cs typeface="Arial" panose="020B0604020202020204" pitchFamily="34" charset="0"/>
              </a:rPr>
              <a:t>at </a:t>
            </a:r>
            <a:r>
              <a:rPr lang="en-US" sz="2000" dirty="0">
                <a:solidFill>
                  <a:schemeClr val="accent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www.csba.org/summerlearning</a:t>
            </a:r>
            <a:endParaRPr lang="en-US" sz="2000" dirty="0">
              <a:solidFill>
                <a:schemeClr val="accent1"/>
              </a:solidFill>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Learning in Summer Study Sessions 1 and 3</a:t>
            </a:r>
          </a:p>
          <a:p>
            <a:pPr lvl="1">
              <a:spcBef>
                <a:spcPts val="0"/>
              </a:spcBef>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Resources for Planning and Implementation</a:t>
            </a:r>
          </a:p>
          <a:p>
            <a:pPr marL="349250" lvl="1" indent="0">
              <a:spcBef>
                <a:spcPts val="0"/>
              </a:spcBef>
              <a:buNone/>
            </a:pPr>
            <a:endParaRPr lang="en-US" sz="2000" dirty="0">
              <a:solidFill>
                <a:schemeClr val="tx1"/>
              </a:solidFill>
              <a:latin typeface="Arial" panose="020B0604020202020204" pitchFamily="34" charset="0"/>
              <a:cs typeface="Arial" panose="020B0604020202020204" pitchFamily="34" charset="0"/>
            </a:endParaRPr>
          </a:p>
          <a:p>
            <a:pPr lvl="1">
              <a:buFont typeface="Wingdings" panose="05000000000000000000" pitchFamily="2" charset="2"/>
              <a:buChar char="§"/>
            </a:pPr>
            <a:endParaRPr lang="en-US" sz="20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22</a:t>
            </a:fld>
            <a:endParaRPr lang="en-US" dirty="0"/>
          </a:p>
        </p:txBody>
      </p:sp>
    </p:spTree>
    <p:extLst>
      <p:ext uri="{BB962C8B-B14F-4D97-AF65-F5344CB8AC3E}">
        <p14:creationId xmlns:p14="http://schemas.microsoft.com/office/powerpoint/2010/main" val="2503858179"/>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3</a:t>
            </a:fld>
            <a:endParaRPr lang="en-US" dirty="0"/>
          </a:p>
        </p:txBody>
      </p:sp>
      <p:sp>
        <p:nvSpPr>
          <p:cNvPr id="3" name="Title 2"/>
          <p:cNvSpPr>
            <a:spLocks noGrp="1"/>
          </p:cNvSpPr>
          <p:nvPr>
            <p:ph type="title"/>
          </p:nvPr>
        </p:nvSpPr>
        <p:spPr>
          <a:xfrm>
            <a:off x="0" y="1130827"/>
            <a:ext cx="9144000" cy="1377474"/>
          </a:xfrm>
        </p:spPr>
        <p:txBody>
          <a:bodyPr/>
          <a:lstStyle/>
          <a:p>
            <a:r>
              <a:rPr lang="en-US" sz="4000" b="1" dirty="0">
                <a:latin typeface="Arial" panose="020B0604020202020204" pitchFamily="34" charset="0"/>
                <a:cs typeface="Arial" panose="020B0604020202020204" pitchFamily="34" charset="0"/>
              </a:rPr>
              <a:t>Making Summer Learning a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Strategic Investment</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7400737"/>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686800" cy="857250"/>
          </a:xfrm>
        </p:spPr>
        <p:txBody>
          <a:bodyPr/>
          <a:lstStyle/>
          <a:p>
            <a:r>
              <a:rPr lang="en-US" sz="4000" b="1" dirty="0">
                <a:latin typeface="Arial" panose="020B0604020202020204" pitchFamily="34" charset="0"/>
                <a:cs typeface="Arial" panose="020B0604020202020204" pitchFamily="34" charset="0"/>
              </a:rPr>
              <a:t>What Can Summer Learning Do?</a:t>
            </a:r>
          </a:p>
        </p:txBody>
      </p:sp>
      <p:sp>
        <p:nvSpPr>
          <p:cNvPr id="3" name="Content Placeholder 2"/>
          <p:cNvSpPr>
            <a:spLocks noGrp="1"/>
          </p:cNvSpPr>
          <p:nvPr>
            <p:ph idx="1"/>
          </p:nvPr>
        </p:nvSpPr>
        <p:spPr>
          <a:xfrm>
            <a:off x="381000" y="1123950"/>
            <a:ext cx="8229600" cy="3036094"/>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Help students meet learning goals</a:t>
            </a:r>
          </a:p>
          <a:p>
            <a:pPr>
              <a:spcBef>
                <a:spcPts val="0"/>
              </a:spcBef>
            </a:pPr>
            <a:r>
              <a:rPr lang="en-US" sz="2000" dirty="0">
                <a:solidFill>
                  <a:schemeClr val="tx1"/>
                </a:solidFill>
                <a:latin typeface="Arial" panose="020B0604020202020204" pitchFamily="34" charset="0"/>
                <a:cs typeface="Arial" panose="020B0604020202020204" pitchFamily="34" charset="0"/>
              </a:rPr>
              <a:t>Keep kids stay safe, active, and engaged</a:t>
            </a:r>
          </a:p>
          <a:p>
            <a:pPr>
              <a:spcBef>
                <a:spcPts val="0"/>
              </a:spcBef>
            </a:pPr>
            <a:r>
              <a:rPr lang="en-US" sz="2000" dirty="0">
                <a:solidFill>
                  <a:schemeClr val="tx1"/>
                </a:solidFill>
                <a:latin typeface="Arial" panose="020B0604020202020204" pitchFamily="34" charset="0"/>
                <a:cs typeface="Arial" panose="020B0604020202020204" pitchFamily="34" charset="0"/>
              </a:rPr>
              <a:t>Provide time and space for staff learning</a:t>
            </a:r>
          </a:p>
          <a:p>
            <a:pPr>
              <a:spcBef>
                <a:spcPts val="0"/>
              </a:spcBef>
            </a:pPr>
            <a:r>
              <a:rPr lang="en-US" sz="2000" dirty="0">
                <a:solidFill>
                  <a:schemeClr val="tx1"/>
                </a:solidFill>
                <a:latin typeface="Arial" panose="020B0604020202020204" pitchFamily="34" charset="0"/>
                <a:cs typeface="Arial" panose="020B0604020202020204" pitchFamily="34" charset="0"/>
              </a:rPr>
              <a:t>Develop and strengthen key partnerships</a:t>
            </a:r>
          </a:p>
          <a:p>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4</a:t>
            </a:fld>
            <a:endParaRPr lang="en-US" dirty="0"/>
          </a:p>
        </p:txBody>
      </p:sp>
    </p:spTree>
    <p:extLst>
      <p:ext uri="{BB962C8B-B14F-4D97-AF65-F5344CB8AC3E}">
        <p14:creationId xmlns:p14="http://schemas.microsoft.com/office/powerpoint/2010/main" val="169366759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5750"/>
            <a:ext cx="8229600" cy="857250"/>
          </a:xfrm>
        </p:spPr>
        <p:txBody>
          <a:bodyPr/>
          <a:lstStyle/>
          <a:p>
            <a:r>
              <a:rPr lang="en-US" sz="4000" b="1" dirty="0">
                <a:latin typeface="Arial" panose="020B0604020202020204" pitchFamily="34" charset="0"/>
                <a:cs typeface="Arial" panose="020B0604020202020204" pitchFamily="34" charset="0"/>
              </a:rPr>
              <a:t>Alignment is Important</a:t>
            </a:r>
          </a:p>
        </p:txBody>
      </p:sp>
      <p:pic>
        <p:nvPicPr>
          <p:cNvPr id="5" name="SBpHv1-NKYw"/>
          <p:cNvPicPr>
            <a:picLocks noGrp="1" noRot="1" noChangeAspect="1"/>
          </p:cNvPicPr>
          <p:nvPr>
            <p:ph idx="1"/>
            <a:videoFile r:link="rId1"/>
          </p:nvPr>
        </p:nvPicPr>
        <p:blipFill>
          <a:blip r:embed="rId4"/>
          <a:stretch>
            <a:fillRect/>
          </a:stretch>
        </p:blipFill>
        <p:spPr>
          <a:xfrm>
            <a:off x="457200" y="1245595"/>
            <a:ext cx="5602730" cy="2211254"/>
          </a:xfrm>
          <a:prstGeom prst="rect">
            <a:avLst/>
          </a:prstGeom>
        </p:spPr>
      </p:pic>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5</a:t>
            </a:fld>
            <a:endParaRPr lang="en-US" dirty="0"/>
          </a:p>
        </p:txBody>
      </p:sp>
    </p:spTree>
    <p:extLst>
      <p:ext uri="{BB962C8B-B14F-4D97-AF65-F5344CB8AC3E}">
        <p14:creationId xmlns:p14="http://schemas.microsoft.com/office/powerpoint/2010/main" val="304380676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
            <a:ext cx="8686800" cy="857250"/>
          </a:xfrm>
        </p:spPr>
        <p:txBody>
          <a:bodyPr/>
          <a:lstStyle/>
          <a:p>
            <a:r>
              <a:rPr lang="en-US" sz="4000" b="1" dirty="0">
                <a:latin typeface="Arial" panose="020B0604020202020204" pitchFamily="34" charset="0"/>
                <a:cs typeface="Arial" panose="020B0604020202020204" pitchFamily="34" charset="0"/>
              </a:rPr>
              <a:t>Use a Needs Assessment to:</a:t>
            </a:r>
          </a:p>
        </p:txBody>
      </p:sp>
      <p:sp>
        <p:nvSpPr>
          <p:cNvPr id="3" name="Content Placeholder 2"/>
          <p:cNvSpPr>
            <a:spLocks noGrp="1"/>
          </p:cNvSpPr>
          <p:nvPr>
            <p:ph idx="1"/>
          </p:nvPr>
        </p:nvSpPr>
        <p:spPr>
          <a:xfrm>
            <a:off x="342900" y="1123950"/>
            <a:ext cx="6667500" cy="3020071"/>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Identify which district goals could be met through summer programs</a:t>
            </a:r>
          </a:p>
          <a:p>
            <a:pPr>
              <a:spcBef>
                <a:spcPts val="0"/>
              </a:spcBef>
            </a:pPr>
            <a:r>
              <a:rPr lang="en-US" sz="2000" dirty="0">
                <a:solidFill>
                  <a:schemeClr val="tx1"/>
                </a:solidFill>
                <a:latin typeface="Arial" panose="020B0604020202020204" pitchFamily="34" charset="0"/>
                <a:cs typeface="Arial" panose="020B0604020202020204" pitchFamily="34" charset="0"/>
              </a:rPr>
              <a:t>Take stock of programs currently operating</a:t>
            </a:r>
          </a:p>
          <a:p>
            <a:pPr>
              <a:spcBef>
                <a:spcPts val="0"/>
              </a:spcBef>
            </a:pPr>
            <a:r>
              <a:rPr lang="en-US" sz="2000" dirty="0">
                <a:solidFill>
                  <a:schemeClr val="tx1"/>
                </a:solidFill>
                <a:latin typeface="Arial" panose="020B0604020202020204" pitchFamily="34" charset="0"/>
                <a:cs typeface="Arial" panose="020B0604020202020204" pitchFamily="34" charset="0"/>
              </a:rPr>
              <a:t>Think outside the box about what is possible </a:t>
            </a: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6</a:t>
            </a:fld>
            <a:endParaRPr lang="en-US" dirty="0"/>
          </a:p>
        </p:txBody>
      </p:sp>
    </p:spTree>
    <p:extLst>
      <p:ext uri="{BB962C8B-B14F-4D97-AF65-F5344CB8AC3E}">
        <p14:creationId xmlns:p14="http://schemas.microsoft.com/office/powerpoint/2010/main" val="315158959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5750"/>
            <a:ext cx="8229600" cy="857250"/>
          </a:xfrm>
        </p:spPr>
        <p:txBody>
          <a:bodyPr/>
          <a:lstStyle/>
          <a:p>
            <a:r>
              <a:rPr lang="en-US" sz="4000" b="1" dirty="0">
                <a:latin typeface="Arial" panose="020B0604020202020204" pitchFamily="34" charset="0"/>
                <a:cs typeface="Arial" panose="020B0604020202020204" pitchFamily="34" charset="0"/>
              </a:rPr>
              <a:t>The Board’s Role is to</a:t>
            </a:r>
          </a:p>
        </p:txBody>
      </p:sp>
      <p:sp>
        <p:nvSpPr>
          <p:cNvPr id="3" name="Content Placeholder 2"/>
          <p:cNvSpPr>
            <a:spLocks noGrp="1"/>
          </p:cNvSpPr>
          <p:nvPr>
            <p:ph idx="1"/>
          </p:nvPr>
        </p:nvSpPr>
        <p:spPr>
          <a:xfrm>
            <a:off x="381000" y="1047750"/>
            <a:ext cx="8229600" cy="3036094"/>
          </a:xfrm>
        </p:spPr>
        <p:txBody>
          <a:bodyPr/>
          <a:lstStyle/>
          <a:p>
            <a:pPr>
              <a:spcBef>
                <a:spcPts val="0"/>
              </a:spcBef>
            </a:pPr>
            <a:r>
              <a:rPr lang="en-US" sz="2000" dirty="0">
                <a:solidFill>
                  <a:schemeClr val="tx1"/>
                </a:solidFill>
                <a:latin typeface="Arial" panose="020B0604020202020204" pitchFamily="34" charset="0"/>
                <a:cs typeface="Arial" panose="020B0604020202020204" pitchFamily="34" charset="0"/>
              </a:rPr>
              <a:t>Ask the right questions</a:t>
            </a:r>
          </a:p>
          <a:p>
            <a:pPr>
              <a:spcBef>
                <a:spcPts val="0"/>
              </a:spcBef>
            </a:pPr>
            <a:r>
              <a:rPr lang="en-US" sz="2000" dirty="0">
                <a:solidFill>
                  <a:schemeClr val="tx1"/>
                </a:solidFill>
                <a:latin typeface="Arial" panose="020B0604020202020204" pitchFamily="34" charset="0"/>
                <a:cs typeface="Arial" panose="020B0604020202020204" pitchFamily="34" charset="0"/>
              </a:rPr>
              <a:t>Set priorities and affirm a vision</a:t>
            </a:r>
          </a:p>
          <a:p>
            <a:pPr>
              <a:spcBef>
                <a:spcPts val="0"/>
              </a:spcBef>
            </a:pPr>
            <a:r>
              <a:rPr lang="en-US" sz="2000" dirty="0">
                <a:solidFill>
                  <a:schemeClr val="tx1"/>
                </a:solidFill>
                <a:latin typeface="Arial" panose="020B0604020202020204" pitchFamily="34" charset="0"/>
                <a:cs typeface="Arial" panose="020B0604020202020204" pitchFamily="34" charset="0"/>
              </a:rPr>
              <a:t>Insist on accurate and thorough information</a:t>
            </a:r>
          </a:p>
          <a:p>
            <a:pPr>
              <a:spcBef>
                <a:spcPts val="0"/>
              </a:spcBef>
            </a:pPr>
            <a:r>
              <a:rPr lang="en-US" sz="2000" dirty="0">
                <a:solidFill>
                  <a:schemeClr val="tx1"/>
                </a:solidFill>
                <a:latin typeface="Arial" panose="020B0604020202020204" pitchFamily="34" charset="0"/>
                <a:cs typeface="Arial" panose="020B0604020202020204" pitchFamily="34" charset="0"/>
              </a:rPr>
              <a:t>Act as thought partners with district staff</a:t>
            </a: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7</a:t>
            </a:fld>
            <a:endParaRPr lang="en-US" dirty="0"/>
          </a:p>
        </p:txBody>
      </p:sp>
    </p:spTree>
    <p:extLst>
      <p:ext uri="{BB962C8B-B14F-4D97-AF65-F5344CB8AC3E}">
        <p14:creationId xmlns:p14="http://schemas.microsoft.com/office/powerpoint/2010/main" val="115584172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8</a:t>
            </a:fld>
            <a:endParaRPr lang="en-US" dirty="0"/>
          </a:p>
        </p:txBody>
      </p:sp>
      <p:sp>
        <p:nvSpPr>
          <p:cNvPr id="3" name="Title 2"/>
          <p:cNvSpPr>
            <a:spLocks noGrp="1"/>
          </p:cNvSpPr>
          <p:nvPr>
            <p:ph type="title"/>
          </p:nvPr>
        </p:nvSpPr>
        <p:spPr>
          <a:xfrm>
            <a:off x="0" y="1228218"/>
            <a:ext cx="9144000" cy="936506"/>
          </a:xfrm>
        </p:spPr>
        <p:txBody>
          <a:bodyPr/>
          <a:lstStyle/>
          <a:p>
            <a:r>
              <a:rPr lang="en-US" sz="4000" b="1" dirty="0">
                <a:latin typeface="Arial" panose="020B0604020202020204" pitchFamily="34" charset="0"/>
                <a:cs typeface="Arial" panose="020B0604020202020204" pitchFamily="34" charset="0"/>
              </a:rPr>
              <a:t>District Goal Alignment</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202890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1950"/>
            <a:ext cx="7620000" cy="2469642"/>
          </a:xfrm>
        </p:spPr>
        <p:txBody>
          <a:bodyPr/>
          <a:lstStyle/>
          <a:p>
            <a:r>
              <a:rPr lang="en-US" sz="4000" b="1" dirty="0">
                <a:latin typeface="Arial" panose="020B0604020202020204" pitchFamily="34" charset="0"/>
                <a:cs typeface="Arial" panose="020B0604020202020204" pitchFamily="34" charset="0"/>
              </a:rPr>
              <a:t>What do you hope will be different for students as a result of their participation in a summer learning program?</a:t>
            </a: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9</a:t>
            </a:fld>
            <a:endParaRPr lang="en-US" dirty="0"/>
          </a:p>
        </p:txBody>
      </p:sp>
    </p:spTree>
    <p:extLst>
      <p:ext uri="{BB962C8B-B14F-4D97-AF65-F5344CB8AC3E}">
        <p14:creationId xmlns:p14="http://schemas.microsoft.com/office/powerpoint/2010/main" val="747723950"/>
      </p:ext>
    </p:extLst>
  </p:cSld>
  <p:clrMapOvr>
    <a:masterClrMapping/>
  </p:clrMapOvr>
  <p:transition spd="med">
    <p:fade/>
  </p:transition>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ial CSBA Template 16-9">
  <a:themeElements>
    <a:clrScheme name="Custom 2">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894D"/>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CSBA_PPT_Widescreen_Modern</Template>
  <TotalTime>2260</TotalTime>
  <Words>2175</Words>
  <Application>Microsoft Macintosh PowerPoint</Application>
  <PresentationFormat>On-screen Show (16:9)</PresentationFormat>
  <Paragraphs>161</Paragraphs>
  <Slides>22</Slides>
  <Notes>22</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ＭＳ Ｐゴシック</vt:lpstr>
      <vt:lpstr>Arial</vt:lpstr>
      <vt:lpstr>Calibri</vt:lpstr>
      <vt:lpstr>Courier New</vt:lpstr>
      <vt:lpstr>Wingdings</vt:lpstr>
      <vt:lpstr>Official CSBA Template 16-9</vt:lpstr>
      <vt:lpstr>Assessing the Needs in  Your District</vt:lpstr>
      <vt:lpstr>The Focus of this Session</vt:lpstr>
      <vt:lpstr>Making Summer Learning a  Strategic Investment</vt:lpstr>
      <vt:lpstr>What Can Summer Learning Do?</vt:lpstr>
      <vt:lpstr>Alignment is Important</vt:lpstr>
      <vt:lpstr>Use a Needs Assessment to:</vt:lpstr>
      <vt:lpstr>The Board’s Role is to</vt:lpstr>
      <vt:lpstr>District Goal Alignment</vt:lpstr>
      <vt:lpstr>What do you hope will be different for students as a result of their participation in a summer learning program?</vt:lpstr>
      <vt:lpstr>Identifying Student  Outcome Priorities</vt:lpstr>
      <vt:lpstr>Supporting Staff Capacity and Motivation</vt:lpstr>
      <vt:lpstr>Professional Learning Goals</vt:lpstr>
      <vt:lpstr>Take Inventory of Current  Summer Programs</vt:lpstr>
      <vt:lpstr>Questions About District Programs</vt:lpstr>
      <vt:lpstr>What other questions are important regarding current summer learning programs and identifying where gaps exist?</vt:lpstr>
      <vt:lpstr>Cost-Benefit Analysis:  Take Inventory</vt:lpstr>
      <vt:lpstr>Cost-Benefit Analysis:  Compare Costs</vt:lpstr>
      <vt:lpstr>Researching for Partnership Opportunities</vt:lpstr>
      <vt:lpstr>Current and Potential Partners</vt:lpstr>
      <vt:lpstr>Next Steps</vt:lpstr>
      <vt:lpstr>When Needs Assessment is Done</vt:lpstr>
      <vt:lpstr>To Learn More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dc:title>
  <dc:creator>Manuel Buenrostro</dc:creator>
  <cp:lastModifiedBy>Carmen Rodriguez</cp:lastModifiedBy>
  <cp:revision>201</cp:revision>
  <cp:lastPrinted>2018-02-28T17:59:17Z</cp:lastPrinted>
  <dcterms:created xsi:type="dcterms:W3CDTF">2017-08-18T22:02:19Z</dcterms:created>
  <dcterms:modified xsi:type="dcterms:W3CDTF">2018-09-06T21:48:33Z</dcterms:modified>
</cp:coreProperties>
</file>