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df" ContentType="application/pdf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9"/>
  </p:notesMasterIdLst>
  <p:sldIdLst>
    <p:sldId id="258" r:id="rId3"/>
    <p:sldId id="260" r:id="rId4"/>
    <p:sldId id="259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6A7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29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K-12 revenues</c:v>
                </c:pt>
              </c:strCache>
            </c:strRef>
          </c:tx>
          <c:dPt>
            <c:idx val="0"/>
            <c:spPr>
              <a:solidFill>
                <a:schemeClr val="tx1"/>
              </a:solidFill>
            </c:spPr>
          </c:dPt>
          <c:cat>
            <c:strRef>
              <c:f>Sheet1!$A$2:$A$6</c:f>
              <c:strCache>
                <c:ptCount val="5"/>
                <c:pt idx="0">
                  <c:v>State</c:v>
                </c:pt>
                <c:pt idx="1">
                  <c:v>Local property taxes</c:v>
                </c:pt>
                <c:pt idx="2">
                  <c:v>Federal</c:v>
                </c:pt>
                <c:pt idx="3">
                  <c:v>State lottery</c:v>
                </c:pt>
                <c:pt idx="4">
                  <c:v>Other (categorical)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0.56000000000000005</c:v>
                </c:pt>
                <c:pt idx="1">
                  <c:v>0.2100000000000001</c:v>
                </c:pt>
                <c:pt idx="2">
                  <c:v>0.14000000000000001</c:v>
                </c:pt>
                <c:pt idx="3">
                  <c:v>1.0000000000000009E-2</c:v>
                </c:pt>
                <c:pt idx="4">
                  <c:v>8.0000000000000071E-2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0"/>
          <c:y val="0.83554612569229758"/>
          <c:w val="1"/>
          <c:h val="0.16445387430770211"/>
        </c:manualLayout>
      </c:layout>
      <c:txPr>
        <a:bodyPr/>
        <a:lstStyle/>
        <a:p>
          <a:pPr>
            <a:defRPr sz="900"/>
          </a:pPr>
          <a:endParaRPr lang="en-US"/>
        </a:p>
      </c:txPr>
    </c:legend>
    <c:plotVisOnly val="1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F2E16-8F8F-9C48-9D9D-EB6CB123644C}" type="datetimeFigureOut">
              <a:rPr/>
              <a:pPr/>
              <a:t>8/16/12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9DCFC-B861-DB41-B462-35D157E64647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FA366F-B6E0-BC4E-8750-78EDD7893B06}" type="datetimeFigureOut">
              <a:rPr/>
              <a:pPr/>
              <a:t>8/15/12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7AEEC-39AB-9046-99ED-3BEDCDCB158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FA366F-B6E0-BC4E-8750-78EDD7893B06}" type="datetimeFigureOut">
              <a:rPr/>
              <a:pPr/>
              <a:t>8/15/12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7AEEC-39AB-9046-99ED-3BEDCDCB158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FA366F-B6E0-BC4E-8750-78EDD7893B06}" type="datetimeFigureOut">
              <a:rPr/>
              <a:pPr/>
              <a:t>8/15/12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7AEEC-39AB-9046-99ED-3BEDCDCB158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8966-5441-E648-AA06-3BA51E0BEEAA}" type="datetimeFigureOut">
              <a:rPr/>
              <a:pPr/>
              <a:t>8/15/12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2C426B-86D2-CC41-9F22-132AC80DF52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8966-5441-E648-AA06-3BA51E0BEEAA}" type="datetimeFigureOut">
              <a:rPr/>
              <a:pPr/>
              <a:t>8/15/12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2C426B-86D2-CC41-9F22-132AC80DF52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8966-5441-E648-AA06-3BA51E0BEEAA}" type="datetimeFigureOut">
              <a:rPr/>
              <a:pPr/>
              <a:t>8/15/12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2C426B-86D2-CC41-9F22-132AC80DF52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8966-5441-E648-AA06-3BA51E0BEEAA}" type="datetimeFigureOut">
              <a:rPr/>
              <a:pPr/>
              <a:t>8/15/12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2C426B-86D2-CC41-9F22-132AC80DF52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8966-5441-E648-AA06-3BA51E0BEEAA}" type="datetimeFigureOut">
              <a:rPr/>
              <a:pPr/>
              <a:t>8/15/12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2C426B-86D2-CC41-9F22-132AC80DF52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8966-5441-E648-AA06-3BA51E0BEEAA}" type="datetimeFigureOut">
              <a:rPr/>
              <a:pPr/>
              <a:t>8/15/12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2C426B-86D2-CC41-9F22-132AC80DF52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8966-5441-E648-AA06-3BA51E0BEEAA}" type="datetimeFigureOut">
              <a:rPr/>
              <a:pPr/>
              <a:t>8/15/12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2C426B-86D2-CC41-9F22-132AC80DF52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8966-5441-E648-AA06-3BA51E0BEEAA}" type="datetimeFigureOut">
              <a:rPr/>
              <a:pPr/>
              <a:t>8/15/12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2C426B-86D2-CC41-9F22-132AC80DF52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FA366F-B6E0-BC4E-8750-78EDD7893B06}" type="datetimeFigureOut">
              <a:rPr/>
              <a:pPr/>
              <a:t>8/15/12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7AEEC-39AB-9046-99ED-3BEDCDCB158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8966-5441-E648-AA06-3BA51E0BEEAA}" type="datetimeFigureOut">
              <a:rPr/>
              <a:pPr/>
              <a:t>8/15/12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2C426B-86D2-CC41-9F22-132AC80DF52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8966-5441-E648-AA06-3BA51E0BEEAA}" type="datetimeFigureOut">
              <a:rPr/>
              <a:pPr/>
              <a:t>8/15/12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2C426B-86D2-CC41-9F22-132AC80DF52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8966-5441-E648-AA06-3BA51E0BEEAA}" type="datetimeFigureOut">
              <a:rPr/>
              <a:pPr/>
              <a:t>8/15/12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2C426B-86D2-CC41-9F22-132AC80DF52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FA366F-B6E0-BC4E-8750-78EDD7893B06}" type="datetimeFigureOut">
              <a:rPr/>
              <a:pPr/>
              <a:t>8/15/12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7AEEC-39AB-9046-99ED-3BEDCDCB158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FA366F-B6E0-BC4E-8750-78EDD7893B06}" type="datetimeFigureOut">
              <a:rPr/>
              <a:pPr/>
              <a:t>8/15/12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7AEEC-39AB-9046-99ED-3BEDCDCB158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FA366F-B6E0-BC4E-8750-78EDD7893B06}" type="datetimeFigureOut">
              <a:rPr/>
              <a:pPr/>
              <a:t>8/15/12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7AEEC-39AB-9046-99ED-3BEDCDCB158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rrow-left.png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6200631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arrow-right.png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08975" y="6200631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FA366F-B6E0-BC4E-8750-78EDD7893B06}" type="datetimeFigureOut">
              <a:rPr/>
              <a:pPr/>
              <a:t>8/15/12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7AEEC-39AB-9046-99ED-3BEDCDCB158E}" type="slidenum">
              <a:rPr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FA366F-B6E0-BC4E-8750-78EDD7893B06}" type="datetimeFigureOut">
              <a:rPr/>
              <a:pPr/>
              <a:t>8/15/12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7AEEC-39AB-9046-99ED-3BEDCDCB158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FA366F-B6E0-BC4E-8750-78EDD7893B06}" type="datetimeFigureOut">
              <a:rPr/>
              <a:pPr/>
              <a:t>8/15/12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7AEEC-39AB-9046-99ED-3BEDCDCB158E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8.pd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d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30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686A75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686A75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686A75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686A75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686A75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5926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16668"/>
            <a:ext cx="8229600" cy="3513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hlinkClick r:id="" action="ppaction://hlinkshowjump?jump=nextslide"/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8479367" y="6218771"/>
            <a:ext cx="139700" cy="215900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previousslide"/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 flipH="1">
            <a:off x="8206317" y="6218771"/>
            <a:ext cx="139700" cy="215900"/>
          </a:xfrm>
          <a:prstGeom prst="rect">
            <a:avLst/>
          </a:prstGeom>
        </p:spPr>
      </p:pic>
      <p:pic>
        <p:nvPicPr>
          <p:cNvPr id="11" name="Picture 10" descr="SampleDistrictLogo.jp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108202" y="6054558"/>
            <a:ext cx="2218266" cy="4244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7"/>
              <a:stretch>
                <a:fillRect/>
              </a:stretch>
            </p:blipFill>
          </mc:Choice>
          <mc:Fallback>
            <p:blipFill>
              <a:blip r:embed="rId18"/>
              <a:stretch>
                <a:fillRect/>
              </a:stretch>
            </p:blipFill>
          </mc:Fallback>
        </mc:AlternateContent>
        <p:spPr>
          <a:xfrm>
            <a:off x="361950" y="6054558"/>
            <a:ext cx="1562100" cy="45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300" kern="1200" cap="all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d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5.pdf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d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5.pdf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>
          <a:xfrm>
            <a:off x="629712" y="1857375"/>
            <a:ext cx="9571682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all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State of the (Name of district)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9712" y="1427493"/>
            <a:ext cx="599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>
                <a:solidFill>
                  <a:schemeClr val="accent1"/>
                </a:solidFill>
              </a:rPr>
              <a:t>Stand up for education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936" y="2519347"/>
            <a:ext cx="6507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all">
                <a:solidFill>
                  <a:srgbClr val="FFFFFF"/>
                </a:solidFill>
              </a:rPr>
              <a:t>School district update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936" y="3715681"/>
            <a:ext cx="8513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(Name of Board president), President, Board of Education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936" y="4062063"/>
            <a:ext cx="8513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8AB8D0"/>
                </a:solidFill>
              </a:rPr>
              <a:t>(Name of Superintendent), Ed.D., Superintendent</a:t>
            </a:r>
          </a:p>
        </p:txBody>
      </p:sp>
      <p:pic>
        <p:nvPicPr>
          <p:cNvPr id="7" name="Picture 6" descr="SampleDistrict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207" y="5626072"/>
            <a:ext cx="2614247" cy="5002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29712" y="5626072"/>
            <a:ext cx="1892300" cy="558800"/>
          </a:xfrm>
          <a:prstGeom prst="rect">
            <a:avLst/>
          </a:prstGeom>
        </p:spPr>
      </p:pic>
      <p:pic>
        <p:nvPicPr>
          <p:cNvPr id="13" name="Picture 12">
            <a:hlinkClick r:id="" action="ppaction://hlinkshowjump?jump=nextslide"/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8479367" y="6218771"/>
            <a:ext cx="139700" cy="2159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592666"/>
            <a:ext cx="9425940" cy="1143000"/>
          </a:xfrm>
        </p:spPr>
        <p:txBody>
          <a:bodyPr>
            <a:normAutofit/>
          </a:bodyPr>
          <a:lstStyle/>
          <a:p>
            <a:r>
              <a:rPr lang="en-US" sz="3200"/>
              <a:t>Schools cannot sustain more cuts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48640" y="2142066"/>
            <a:ext cx="7833360" cy="3534833"/>
          </a:xfrm>
        </p:spPr>
        <p:txBody>
          <a:bodyPr>
            <a:normAutofit/>
          </a:bodyPr>
          <a:lstStyle/>
          <a:p>
            <a:pPr>
              <a:spcBef>
                <a:spcPts val="1080"/>
              </a:spcBef>
              <a:buFont typeface="Wingdings" charset="2"/>
              <a:buChar char="§"/>
            </a:pPr>
            <a:r>
              <a:rPr lang="en-US" sz="2200" dirty="0">
                <a:solidFill>
                  <a:srgbClr val="686A75"/>
                </a:solidFill>
              </a:rPr>
              <a:t>Without new revenue, schools statewide will be cut by another $457 per student, roughly a $5.5 </a:t>
            </a:r>
            <a:r>
              <a:rPr lang="en-US" sz="2200" dirty="0" smtClean="0">
                <a:solidFill>
                  <a:srgbClr val="686A75"/>
                </a:solidFill>
              </a:rPr>
              <a:t>billion in the 2012-13 school year</a:t>
            </a:r>
            <a:endParaRPr lang="en-US" sz="2200" dirty="0">
              <a:solidFill>
                <a:srgbClr val="686A75"/>
              </a:solidFill>
            </a:endParaRPr>
          </a:p>
          <a:p>
            <a:pPr>
              <a:spcBef>
                <a:spcPts val="1080"/>
              </a:spcBef>
              <a:buFont typeface="Wingdings" charset="2"/>
              <a:buChar char="§"/>
            </a:pPr>
            <a:r>
              <a:rPr lang="en-US" sz="2200" dirty="0" smtClean="0">
                <a:solidFill>
                  <a:srgbClr val="686A75"/>
                </a:solidFill>
              </a:rPr>
              <a:t>Locally</a:t>
            </a:r>
            <a:r>
              <a:rPr lang="en-US" sz="2200" dirty="0">
                <a:solidFill>
                  <a:srgbClr val="686A75"/>
                </a:solidFill>
              </a:rPr>
              <a:t>, this translates into the loss of another ____________in revenue </a:t>
            </a:r>
            <a:r>
              <a:rPr lang="en-US" sz="2200" dirty="0" smtClean="0">
                <a:solidFill>
                  <a:srgbClr val="686A75"/>
                </a:solidFill>
              </a:rPr>
              <a:t>this school year</a:t>
            </a:r>
            <a:endParaRPr lang="en-US" sz="2200" dirty="0">
              <a:solidFill>
                <a:srgbClr val="686A75"/>
              </a:solidFill>
            </a:endParaRPr>
          </a:p>
          <a:p>
            <a:pPr>
              <a:spcBef>
                <a:spcPts val="1080"/>
              </a:spcBef>
              <a:buFont typeface="Wingdings" charset="2"/>
              <a:buChar char="§"/>
            </a:pPr>
            <a:r>
              <a:rPr lang="en-US" sz="2200" dirty="0">
                <a:solidFill>
                  <a:srgbClr val="686A75"/>
                </a:solidFill>
              </a:rPr>
              <a:t>Students lose </a:t>
            </a:r>
          </a:p>
        </p:txBody>
      </p:sp>
      <p:sp>
        <p:nvSpPr>
          <p:cNvPr id="6" name="TextBox 17"/>
          <p:cNvSpPr txBox="1">
            <a:spLocks noChangeArrowheads="1"/>
          </p:cNvSpPr>
          <p:nvPr/>
        </p:nvSpPr>
        <p:spPr bwMode="auto">
          <a:xfrm>
            <a:off x="8164513" y="330200"/>
            <a:ext cx="5413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FFFF"/>
                </a:solidFill>
              </a:rPr>
              <a:t>PAGE</a:t>
            </a:r>
            <a:endParaRPr lang="mk-MK" sz="1200" b="1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61350" y="0"/>
            <a:ext cx="444500" cy="361950"/>
          </a:xfrm>
          <a:prstGeom prst="rect">
            <a:avLst/>
          </a:prstGeom>
          <a:solidFill>
            <a:srgbClr val="D4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fld id="{F3B7BC57-A3C3-E34A-9FC9-A516BE1CCE31}" type="slidenum">
              <a:rPr lang="en-US" sz="1400" b="1">
                <a:solidFill>
                  <a:schemeClr val="bg1"/>
                </a:solidFill>
                <a:cs typeface="Arial"/>
              </a:rPr>
              <a:pPr algn="ctr">
                <a:defRPr/>
              </a:pPr>
              <a:t>10</a:t>
            </a:fld>
            <a:endParaRPr lang="mk-MK" sz="1400" b="1">
              <a:solidFill>
                <a:schemeClr val="bg1"/>
              </a:solidFill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 bldLvl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592666"/>
            <a:ext cx="9425940" cy="1143000"/>
          </a:xfrm>
        </p:spPr>
        <p:txBody>
          <a:bodyPr>
            <a:normAutofit/>
          </a:bodyPr>
          <a:lstStyle/>
          <a:p>
            <a:r>
              <a:rPr lang="en-US" sz="3200"/>
              <a:t>Stand Up For Education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43682" y="2142066"/>
            <a:ext cx="4023360" cy="3534833"/>
          </a:xfrm>
        </p:spPr>
        <p:txBody>
          <a:bodyPr>
            <a:normAutofit/>
          </a:bodyPr>
          <a:lstStyle/>
          <a:p>
            <a:pPr>
              <a:spcBef>
                <a:spcPts val="1080"/>
              </a:spcBef>
              <a:buFont typeface="Wingdings" charset="2"/>
              <a:buChar char="§"/>
            </a:pPr>
            <a:r>
              <a:rPr lang="en-US" sz="2200">
                <a:solidFill>
                  <a:srgbClr val="686A75"/>
                </a:solidFill>
              </a:rPr>
              <a:t>Prop. 30 &amp; Prop. 38 provide billions of dollars for schools</a:t>
            </a:r>
          </a:p>
          <a:p>
            <a:pPr>
              <a:spcBef>
                <a:spcPts val="1080"/>
              </a:spcBef>
              <a:buFont typeface="Wingdings" charset="2"/>
              <a:buChar char="§"/>
            </a:pPr>
            <a:r>
              <a:rPr lang="en-US" sz="2200">
                <a:solidFill>
                  <a:srgbClr val="686A75"/>
                </a:solidFill>
              </a:rPr>
              <a:t>Board resolution to support both</a:t>
            </a:r>
          </a:p>
          <a:p>
            <a:pPr>
              <a:spcBef>
                <a:spcPts val="1080"/>
              </a:spcBef>
              <a:buFont typeface="Wingdings" charset="2"/>
              <a:buChar char="§"/>
            </a:pPr>
            <a:r>
              <a:rPr lang="en-US" sz="2200">
                <a:solidFill>
                  <a:srgbClr val="686A75"/>
                </a:solidFill>
              </a:rPr>
              <a:t>Before making a decision at the ballot box, do your homework</a:t>
            </a:r>
          </a:p>
          <a:p>
            <a:pPr>
              <a:spcBef>
                <a:spcPts val="1080"/>
              </a:spcBef>
              <a:buFont typeface="Wingdings" charset="2"/>
              <a:buChar char="§"/>
            </a:pPr>
            <a:endParaRPr lang="en-US" sz="2200">
              <a:solidFill>
                <a:srgbClr val="686A75"/>
              </a:solidFill>
            </a:endParaRPr>
          </a:p>
        </p:txBody>
      </p:sp>
      <p:pic>
        <p:nvPicPr>
          <p:cNvPr id="5" name="Picture 4" descr="Teacher_Classroom_Chalkboa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6311"/>
            <a:ext cx="4143878" cy="2760208"/>
          </a:xfrm>
          <a:prstGeom prst="rect">
            <a:avLst/>
          </a:prstGeom>
        </p:spPr>
      </p:pic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8164513" y="330200"/>
            <a:ext cx="5413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FFFF"/>
                </a:solidFill>
              </a:rPr>
              <a:t>PAGE</a:t>
            </a:r>
            <a:endParaRPr lang="mk-MK" sz="1200" b="1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61350" y="0"/>
            <a:ext cx="444500" cy="361950"/>
          </a:xfrm>
          <a:prstGeom prst="rect">
            <a:avLst/>
          </a:prstGeom>
          <a:solidFill>
            <a:srgbClr val="D4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fld id="{F3B7BC57-A3C3-E34A-9FC9-A516BE1CCE31}" type="slidenum">
              <a:rPr lang="en-US" sz="1400" b="1">
                <a:solidFill>
                  <a:schemeClr val="bg1"/>
                </a:solidFill>
                <a:cs typeface="Arial"/>
              </a:rPr>
              <a:pPr algn="ctr">
                <a:defRPr/>
              </a:pPr>
              <a:t>11</a:t>
            </a:fld>
            <a:endParaRPr lang="mk-MK" sz="1400" b="1">
              <a:solidFill>
                <a:schemeClr val="bg1"/>
              </a:solidFill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592666"/>
            <a:ext cx="9425940" cy="1143000"/>
          </a:xfrm>
        </p:spPr>
        <p:txBody>
          <a:bodyPr>
            <a:normAutofit/>
          </a:bodyPr>
          <a:lstStyle/>
          <a:p>
            <a:r>
              <a:rPr lang="en-US"/>
              <a:t>Stellar local schools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29304" y="2142066"/>
            <a:ext cx="4023360" cy="3534833"/>
          </a:xfrm>
        </p:spPr>
        <p:txBody>
          <a:bodyPr>
            <a:normAutofit/>
          </a:bodyPr>
          <a:lstStyle/>
          <a:p>
            <a:pPr marL="0" indent="0">
              <a:spcBef>
                <a:spcPts val="1080"/>
              </a:spcBef>
              <a:buNone/>
            </a:pPr>
            <a:r>
              <a:rPr lang="en-US" sz="2200">
                <a:solidFill>
                  <a:srgbClr val="686A75"/>
                </a:solidFill>
              </a:rPr>
              <a:t>(customize with a listing of your star programs and quickly cite evidence of the success of your students)</a:t>
            </a:r>
          </a:p>
        </p:txBody>
      </p:sp>
      <p:pic>
        <p:nvPicPr>
          <p:cNvPr id="6" name="Picture 5" descr="Girl_Science_Beak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2112"/>
            <a:ext cx="3541776" cy="3541776"/>
          </a:xfrm>
          <a:prstGeom prst="rect">
            <a:avLst/>
          </a:prstGeom>
        </p:spPr>
      </p:pic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8164513" y="330200"/>
            <a:ext cx="5413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FFFF"/>
                </a:solidFill>
              </a:rPr>
              <a:t>PAGE</a:t>
            </a:r>
            <a:endParaRPr lang="mk-MK" sz="1200" b="1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61350" y="0"/>
            <a:ext cx="444500" cy="361950"/>
          </a:xfrm>
          <a:prstGeom prst="rect">
            <a:avLst/>
          </a:prstGeom>
          <a:solidFill>
            <a:srgbClr val="D4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fld id="{F3B7BC57-A3C3-E34A-9FC9-A516BE1CCE31}" type="slidenum">
              <a:rPr lang="en-US" sz="1400" b="1">
                <a:solidFill>
                  <a:schemeClr val="bg1"/>
                </a:solidFill>
                <a:cs typeface="Arial"/>
              </a:rPr>
              <a:pPr algn="ctr">
                <a:defRPr/>
              </a:pPr>
              <a:t>12</a:t>
            </a:fld>
            <a:endParaRPr lang="mk-MK" sz="1400" b="1">
              <a:solidFill>
                <a:schemeClr val="bg1"/>
              </a:solidFill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592666"/>
            <a:ext cx="9425940" cy="1143000"/>
          </a:xfrm>
        </p:spPr>
        <p:txBody>
          <a:bodyPr>
            <a:normAutofit/>
          </a:bodyPr>
          <a:lstStyle/>
          <a:p>
            <a:r>
              <a:rPr lang="en-US"/>
              <a:t>Are students succeeding?  Yes!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48640" y="2142066"/>
            <a:ext cx="4023360" cy="3534833"/>
          </a:xfrm>
        </p:spPr>
        <p:txBody>
          <a:bodyPr>
            <a:normAutofit/>
          </a:bodyPr>
          <a:lstStyle/>
          <a:p>
            <a:pPr marL="0" indent="0">
              <a:spcBef>
                <a:spcPts val="1080"/>
              </a:spcBef>
              <a:buNone/>
            </a:pPr>
            <a:r>
              <a:rPr lang="en-US" sz="2000" dirty="0">
                <a:solidFill>
                  <a:srgbClr val="686A75"/>
                </a:solidFill>
              </a:rPr>
              <a:t>(include relevant stats</a:t>
            </a:r>
            <a:r>
              <a:rPr lang="en-US" sz="2000" dirty="0" smtClean="0">
                <a:solidFill>
                  <a:srgbClr val="686A75"/>
                </a:solidFill>
              </a:rPr>
              <a:t>)</a:t>
            </a:r>
            <a:endParaRPr lang="en-US" sz="2000" dirty="0">
              <a:solidFill>
                <a:srgbClr val="686A75"/>
              </a:solidFill>
            </a:endParaRPr>
          </a:p>
        </p:txBody>
      </p:sp>
      <p:pic>
        <p:nvPicPr>
          <p:cNvPr id="8" name="Picture 7" descr="Student_Teacher_Classro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909572"/>
            <a:ext cx="4572000" cy="3037508"/>
          </a:xfrm>
          <a:prstGeom prst="rect">
            <a:avLst/>
          </a:prstGeom>
        </p:spPr>
      </p:pic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8164513" y="330200"/>
            <a:ext cx="5413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FFFF"/>
                </a:solidFill>
              </a:rPr>
              <a:t>PAGE</a:t>
            </a:r>
            <a:endParaRPr lang="mk-MK" sz="1200" b="1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61350" y="0"/>
            <a:ext cx="444500" cy="361950"/>
          </a:xfrm>
          <a:prstGeom prst="rect">
            <a:avLst/>
          </a:prstGeom>
          <a:solidFill>
            <a:srgbClr val="D4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fld id="{F3B7BC57-A3C3-E34A-9FC9-A516BE1CCE31}" type="slidenum">
              <a:rPr lang="en-US" sz="1400" b="1">
                <a:solidFill>
                  <a:schemeClr val="bg1"/>
                </a:solidFill>
                <a:cs typeface="Arial"/>
              </a:rPr>
              <a:pPr algn="ctr">
                <a:defRPr/>
              </a:pPr>
              <a:t>13</a:t>
            </a:fld>
            <a:endParaRPr lang="mk-MK" sz="1400" b="1">
              <a:solidFill>
                <a:schemeClr val="bg1"/>
              </a:solidFill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592666"/>
            <a:ext cx="9425940" cy="1143000"/>
          </a:xfrm>
        </p:spPr>
        <p:txBody>
          <a:bodyPr>
            <a:normAutofit/>
          </a:bodyPr>
          <a:lstStyle/>
          <a:p>
            <a:r>
              <a:rPr lang="en-US"/>
              <a:t>Looking ahead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987040" y="2142066"/>
            <a:ext cx="4023360" cy="3534833"/>
          </a:xfrm>
        </p:spPr>
        <p:txBody>
          <a:bodyPr>
            <a:normAutofit/>
          </a:bodyPr>
          <a:lstStyle/>
          <a:p>
            <a:pPr marL="0" indent="0">
              <a:spcBef>
                <a:spcPts val="1080"/>
              </a:spcBef>
              <a:buNone/>
            </a:pPr>
            <a:r>
              <a:rPr lang="en-US" sz="2200">
                <a:solidFill>
                  <a:srgbClr val="686A75"/>
                </a:solidFill>
              </a:rPr>
              <a:t>(tout good news)</a:t>
            </a:r>
          </a:p>
          <a:p>
            <a:pPr marL="0" indent="0">
              <a:spcBef>
                <a:spcPts val="1080"/>
              </a:spcBef>
              <a:buNone/>
            </a:pPr>
            <a:r>
              <a:rPr lang="en-US" sz="2200">
                <a:solidFill>
                  <a:srgbClr val="686A75"/>
                </a:solidFill>
              </a:rPr>
              <a:t>(invite the audience to key school /district events)</a:t>
            </a:r>
          </a:p>
        </p:txBody>
      </p:sp>
      <p:pic>
        <p:nvPicPr>
          <p:cNvPr id="5" name="Picture 4" descr="shutterstock_11643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2385"/>
            <a:ext cx="2762585" cy="3956060"/>
          </a:xfrm>
          <a:prstGeom prst="rect">
            <a:avLst/>
          </a:prstGeom>
        </p:spPr>
      </p:pic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8164513" y="330200"/>
            <a:ext cx="5413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FFFF"/>
                </a:solidFill>
              </a:rPr>
              <a:t>PAGE</a:t>
            </a:r>
            <a:endParaRPr lang="mk-MK" sz="1200" b="1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61350" y="0"/>
            <a:ext cx="444500" cy="361950"/>
          </a:xfrm>
          <a:prstGeom prst="rect">
            <a:avLst/>
          </a:prstGeom>
          <a:solidFill>
            <a:srgbClr val="D4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fld id="{F3B7BC57-A3C3-E34A-9FC9-A516BE1CCE31}" type="slidenum">
              <a:rPr lang="en-US" sz="1400" b="1">
                <a:solidFill>
                  <a:schemeClr val="bg1"/>
                </a:solidFill>
                <a:cs typeface="Arial"/>
              </a:rPr>
              <a:pPr algn="ctr">
                <a:defRPr/>
              </a:pPr>
              <a:t>14</a:t>
            </a:fld>
            <a:endParaRPr lang="mk-MK" sz="1400" b="1">
              <a:solidFill>
                <a:schemeClr val="bg1"/>
              </a:solidFill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592666"/>
            <a:ext cx="9425940" cy="1143000"/>
          </a:xfrm>
        </p:spPr>
        <p:txBody>
          <a:bodyPr>
            <a:normAutofit/>
          </a:bodyPr>
          <a:lstStyle/>
          <a:p>
            <a:r>
              <a:rPr lang="en-US"/>
              <a:t>Stand up for education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84600" y="2142066"/>
            <a:ext cx="4940300" cy="3534833"/>
          </a:xfrm>
        </p:spPr>
        <p:txBody>
          <a:bodyPr>
            <a:normAutofit/>
          </a:bodyPr>
          <a:lstStyle/>
          <a:p>
            <a:pPr marL="0" indent="0">
              <a:spcBef>
                <a:spcPts val="1080"/>
              </a:spcBef>
              <a:buNone/>
            </a:pPr>
            <a:r>
              <a:rPr lang="en-US" sz="2000" dirty="0">
                <a:solidFill>
                  <a:srgbClr val="686A75"/>
                </a:solidFill>
              </a:rPr>
              <a:t>These are your schools – support public education, get involved and </a:t>
            </a:r>
            <a:r>
              <a:rPr lang="en-US" sz="2000" dirty="0" smtClean="0">
                <a:solidFill>
                  <a:srgbClr val="686A75"/>
                </a:solidFill>
              </a:rPr>
              <a:t>volunteer.</a:t>
            </a:r>
            <a:endParaRPr lang="en-US" sz="2000" dirty="0">
              <a:solidFill>
                <a:srgbClr val="686A75"/>
              </a:solidFill>
            </a:endParaRPr>
          </a:p>
          <a:p>
            <a:pPr marL="0" indent="0">
              <a:spcBef>
                <a:spcPts val="1080"/>
              </a:spcBef>
              <a:buNone/>
            </a:pPr>
            <a:r>
              <a:rPr lang="en-US" sz="2000" dirty="0">
                <a:solidFill>
                  <a:srgbClr val="686A75"/>
                </a:solidFill>
              </a:rPr>
              <a:t>Educate yourself with the facts about student achievement and </a:t>
            </a:r>
            <a:r>
              <a:rPr lang="en-US" sz="2000" dirty="0" smtClean="0">
                <a:solidFill>
                  <a:srgbClr val="686A75"/>
                </a:solidFill>
              </a:rPr>
              <a:t>success.</a:t>
            </a:r>
            <a:endParaRPr lang="en-US" sz="2000" dirty="0">
              <a:solidFill>
                <a:srgbClr val="686A75"/>
              </a:solidFill>
            </a:endParaRPr>
          </a:p>
          <a:p>
            <a:pPr marL="0" indent="0">
              <a:spcBef>
                <a:spcPts val="1080"/>
              </a:spcBef>
              <a:buNone/>
            </a:pPr>
            <a:r>
              <a:rPr lang="en-US" sz="2000" dirty="0" smtClean="0">
                <a:solidFill>
                  <a:srgbClr val="686A75"/>
                </a:solidFill>
              </a:rPr>
              <a:t>(</a:t>
            </a:r>
            <a:r>
              <a:rPr lang="en-US" sz="2000" dirty="0">
                <a:solidFill>
                  <a:srgbClr val="686A75"/>
                </a:solidFill>
              </a:rPr>
              <a:t>customize with your own call to action – such as sign up for our </a:t>
            </a:r>
            <a:r>
              <a:rPr lang="en-US" sz="2000" dirty="0" err="1">
                <a:solidFill>
                  <a:srgbClr val="686A75"/>
                </a:solidFill>
              </a:rPr>
              <a:t>eNewsletter</a:t>
            </a:r>
            <a:r>
              <a:rPr lang="en-US" sz="2000" dirty="0">
                <a:solidFill>
                  <a:srgbClr val="686A75"/>
                </a:solidFill>
              </a:rPr>
              <a:t>, visit our website at www.xxx.edu, etc.)</a:t>
            </a:r>
          </a:p>
        </p:txBody>
      </p:sp>
      <p:pic>
        <p:nvPicPr>
          <p:cNvPr id="4" name="Picture 3" descr="closeup_indian_gir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3824"/>
            <a:ext cx="3541776" cy="2359152"/>
          </a:xfrm>
          <a:prstGeom prst="rect">
            <a:avLst/>
          </a:prstGeom>
        </p:spPr>
      </p:pic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8164513" y="330200"/>
            <a:ext cx="5413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FFFF"/>
                </a:solidFill>
              </a:rPr>
              <a:t>PAGE</a:t>
            </a:r>
            <a:endParaRPr lang="mk-MK" sz="1200" b="1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61350" y="0"/>
            <a:ext cx="444500" cy="361950"/>
          </a:xfrm>
          <a:prstGeom prst="rect">
            <a:avLst/>
          </a:prstGeom>
          <a:solidFill>
            <a:srgbClr val="D4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fld id="{F3B7BC57-A3C3-E34A-9FC9-A516BE1CCE31}" type="slidenum">
              <a:rPr lang="en-US" sz="1400" b="1">
                <a:solidFill>
                  <a:schemeClr val="bg1"/>
                </a:solidFill>
                <a:cs typeface="Arial"/>
              </a:rPr>
              <a:pPr algn="ctr">
                <a:defRPr/>
              </a:pPr>
              <a:t>15</a:t>
            </a:fld>
            <a:endParaRPr lang="mk-MK" sz="1400" b="1">
              <a:solidFill>
                <a:schemeClr val="bg1"/>
              </a:solidFill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 bldLvl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>
            <a:spLocks/>
          </p:cNvSpPr>
          <p:nvPr/>
        </p:nvSpPr>
        <p:spPr>
          <a:xfrm>
            <a:off x="0" y="1857375"/>
            <a:ext cx="9144000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all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073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Contact</a:t>
            </a:r>
          </a:p>
        </p:txBody>
      </p:sp>
      <p:pic>
        <p:nvPicPr>
          <p:cNvPr id="7" name="Picture 6" descr="SampleDistrict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007" y="5626072"/>
            <a:ext cx="2614247" cy="5002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331512" y="5626072"/>
            <a:ext cx="1892300" cy="558800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previousslide"/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 flipH="1">
            <a:off x="8206317" y="6218771"/>
            <a:ext cx="139700" cy="2159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592666"/>
            <a:ext cx="8488680" cy="1143000"/>
          </a:xfrm>
        </p:spPr>
        <p:txBody>
          <a:bodyPr/>
          <a:lstStyle/>
          <a:p>
            <a:r>
              <a:rPr lang="en-US"/>
              <a:t>Presentation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116668"/>
            <a:ext cx="3931920" cy="3513665"/>
          </a:xfrm>
        </p:spPr>
        <p:txBody>
          <a:bodyPr/>
          <a:lstStyle/>
          <a:p>
            <a:pPr>
              <a:buSzPct val="61000"/>
              <a:buFont typeface="Wingdings" charset="2"/>
              <a:buChar char="§"/>
            </a:pPr>
            <a:r>
              <a:rPr lang="en-US" sz="2200">
                <a:solidFill>
                  <a:schemeClr val="tx2"/>
                </a:solidFill>
              </a:rPr>
              <a:t>Facts about the district</a:t>
            </a:r>
          </a:p>
          <a:p>
            <a:pPr>
              <a:buSzPct val="61000"/>
              <a:buFont typeface="Wingdings" charset="2"/>
              <a:buChar char="§"/>
            </a:pPr>
            <a:r>
              <a:rPr lang="en-US" sz="2200">
                <a:solidFill>
                  <a:schemeClr val="tx2"/>
                </a:solidFill>
              </a:rPr>
              <a:t>School Funding Crisis</a:t>
            </a:r>
          </a:p>
          <a:p>
            <a:pPr>
              <a:buSzPct val="61000"/>
              <a:buFont typeface="Wingdings" charset="2"/>
              <a:buChar char="§"/>
            </a:pPr>
            <a:r>
              <a:rPr lang="en-US" sz="2200">
                <a:solidFill>
                  <a:schemeClr val="tx2"/>
                </a:solidFill>
              </a:rPr>
              <a:t>Highlight of successes </a:t>
            </a:r>
            <a:br>
              <a:rPr lang="en-US" sz="2200">
                <a:solidFill>
                  <a:schemeClr val="tx2"/>
                </a:solidFill>
              </a:rPr>
            </a:br>
            <a:r>
              <a:rPr lang="en-US" sz="2200">
                <a:solidFill>
                  <a:schemeClr val="tx2"/>
                </a:solidFill>
              </a:rPr>
              <a:t>and stellar programs</a:t>
            </a:r>
          </a:p>
          <a:p>
            <a:pPr>
              <a:buSzPct val="61000"/>
              <a:buFont typeface="Wingdings" charset="2"/>
              <a:buChar char="§"/>
            </a:pPr>
            <a:r>
              <a:rPr lang="en-US" sz="2200">
                <a:solidFill>
                  <a:schemeClr val="tx2"/>
                </a:solidFill>
              </a:rPr>
              <a:t>Looking ahead</a:t>
            </a:r>
          </a:p>
          <a:p>
            <a:pPr>
              <a:buSzPct val="61000"/>
              <a:buFont typeface="Wingdings" charset="2"/>
              <a:buChar char="§"/>
            </a:pPr>
            <a:r>
              <a:rPr lang="en-US" sz="2200">
                <a:solidFill>
                  <a:schemeClr val="tx2"/>
                </a:solidFill>
              </a:rPr>
              <a:t>Stand Up For Education</a:t>
            </a:r>
          </a:p>
          <a:p>
            <a:endParaRPr lang="en-US"/>
          </a:p>
        </p:txBody>
      </p:sp>
      <p:pic>
        <p:nvPicPr>
          <p:cNvPr id="4" name="Picture 3" descr="56181316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905803"/>
            <a:ext cx="4572000" cy="3048000"/>
          </a:xfrm>
          <a:prstGeom prst="rect">
            <a:avLst/>
          </a:prstGeom>
        </p:spPr>
      </p:pic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8164513" y="330200"/>
            <a:ext cx="5413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FFFF"/>
                </a:solidFill>
              </a:rPr>
              <a:t>PAGE</a:t>
            </a:r>
            <a:endParaRPr lang="mk-MK" sz="1200" b="1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61350" y="0"/>
            <a:ext cx="361950" cy="361950"/>
          </a:xfrm>
          <a:prstGeom prst="rect">
            <a:avLst/>
          </a:prstGeom>
          <a:solidFill>
            <a:srgbClr val="D4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fld id="{F3B7BC57-A3C3-E34A-9FC9-A516BE1CCE31}" type="slidenum">
              <a:rPr lang="en-US" sz="1400" b="1">
                <a:solidFill>
                  <a:schemeClr val="bg1"/>
                </a:solidFill>
                <a:cs typeface="Arial"/>
              </a:rPr>
              <a:pPr algn="ctr">
                <a:defRPr/>
              </a:pPr>
              <a:t>2</a:t>
            </a:fld>
            <a:endParaRPr lang="mk-MK" sz="1400" b="1">
              <a:solidFill>
                <a:schemeClr val="bg1"/>
              </a:solidFill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592666"/>
            <a:ext cx="8229600" cy="1143000"/>
          </a:xfrm>
        </p:spPr>
        <p:txBody>
          <a:bodyPr/>
          <a:lstStyle/>
          <a:p>
            <a:r>
              <a:rPr lang="en-US"/>
              <a:t>About your school district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79" y="2777067"/>
            <a:ext cx="5930053" cy="2853266"/>
          </a:xfrm>
        </p:spPr>
        <p:txBody>
          <a:bodyPr>
            <a:normAutofit/>
          </a:bodyPr>
          <a:lstStyle/>
          <a:p>
            <a:pPr>
              <a:buSzPct val="61000"/>
              <a:buFont typeface="Wingdings" charset="2"/>
              <a:buChar char="§"/>
            </a:pPr>
            <a:r>
              <a:rPr lang="en-US" sz="2200">
                <a:solidFill>
                  <a:schemeClr val="tx2"/>
                </a:solidFill>
              </a:rPr>
              <a:t>Size and scope</a:t>
            </a:r>
          </a:p>
          <a:p>
            <a:pPr>
              <a:buSzPct val="61000"/>
              <a:buFont typeface="Wingdings" charset="2"/>
              <a:buChar char="§"/>
            </a:pPr>
            <a:r>
              <a:rPr lang="en-US" sz="2200">
                <a:solidFill>
                  <a:schemeClr val="tx2"/>
                </a:solidFill>
              </a:rPr>
              <a:t>Number of California Distinguished Schools &amp; Blue Ribbon Schools</a:t>
            </a:r>
          </a:p>
          <a:p>
            <a:pPr>
              <a:buSzPct val="61000"/>
              <a:buFont typeface="Wingdings" charset="2"/>
              <a:buChar char="§"/>
            </a:pPr>
            <a:r>
              <a:rPr lang="en-US" sz="2200">
                <a:solidFill>
                  <a:schemeClr val="tx2"/>
                </a:solidFill>
              </a:rPr>
              <a:t>Student demographics</a:t>
            </a:r>
          </a:p>
          <a:p>
            <a:pPr>
              <a:buSzPct val="61000"/>
              <a:buFont typeface="Wingdings" charset="2"/>
              <a:buChar char="§"/>
            </a:pPr>
            <a:r>
              <a:rPr lang="en-US" sz="2200">
                <a:solidFill>
                  <a:schemeClr val="tx2"/>
                </a:solidFill>
              </a:rPr>
              <a:t>Governance (size of elected board, etc.)</a:t>
            </a:r>
          </a:p>
          <a:p>
            <a:pPr>
              <a:buNone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8640" y="2029132"/>
            <a:ext cx="698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(Customize this section giving your audiences details about the district and your schools)</a:t>
            </a:r>
            <a:endParaRPr lang="en-US"/>
          </a:p>
        </p:txBody>
      </p:sp>
      <p:sp>
        <p:nvSpPr>
          <p:cNvPr id="6" name="TextBox 17"/>
          <p:cNvSpPr txBox="1">
            <a:spLocks noChangeArrowheads="1"/>
          </p:cNvSpPr>
          <p:nvPr/>
        </p:nvSpPr>
        <p:spPr bwMode="auto">
          <a:xfrm>
            <a:off x="8164513" y="330200"/>
            <a:ext cx="5413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FFFF"/>
                </a:solidFill>
              </a:rPr>
              <a:t>PAGE</a:t>
            </a:r>
            <a:endParaRPr lang="mk-MK" sz="1200" b="1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61350" y="0"/>
            <a:ext cx="361950" cy="361950"/>
          </a:xfrm>
          <a:prstGeom prst="rect">
            <a:avLst/>
          </a:prstGeom>
          <a:solidFill>
            <a:srgbClr val="D4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fld id="{F3B7BC57-A3C3-E34A-9FC9-A516BE1CCE31}" type="slidenum">
              <a:rPr lang="en-US" sz="1400" b="1">
                <a:solidFill>
                  <a:schemeClr val="bg1"/>
                </a:solidFill>
                <a:cs typeface="Arial"/>
              </a:rPr>
              <a:pPr algn="ctr">
                <a:defRPr/>
              </a:pPr>
              <a:t>3</a:t>
            </a:fld>
            <a:endParaRPr lang="mk-MK" sz="1400" b="1">
              <a:solidFill>
                <a:schemeClr val="bg1"/>
              </a:solidFill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build="allAtOnce"/>
      <p:bldP spid="3" grpId="0" build="p" bldLvl="4"/>
      <p:bldP spid="4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59266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How are public schools funded?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565392"/>
            <a:ext cx="3496733" cy="2853266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000">
                <a:solidFill>
                  <a:srgbClr val="686A75"/>
                </a:solidFill>
              </a:rPr>
              <a:t>56% State</a:t>
            </a:r>
          </a:p>
          <a:p>
            <a:pPr>
              <a:buFont typeface="Wingdings" charset="2"/>
              <a:buChar char="§"/>
            </a:pPr>
            <a:r>
              <a:rPr lang="en-US" sz="2000">
                <a:solidFill>
                  <a:srgbClr val="686A75"/>
                </a:solidFill>
              </a:rPr>
              <a:t>21% Local property taxes</a:t>
            </a:r>
          </a:p>
          <a:p>
            <a:pPr>
              <a:buFont typeface="Wingdings" charset="2"/>
              <a:buChar char="§"/>
            </a:pPr>
            <a:r>
              <a:rPr lang="en-US" sz="2000">
                <a:solidFill>
                  <a:srgbClr val="686A75"/>
                </a:solidFill>
              </a:rPr>
              <a:t>14% Federal</a:t>
            </a:r>
          </a:p>
          <a:p>
            <a:pPr>
              <a:buFont typeface="Wingdings" charset="2"/>
              <a:buChar char="§"/>
            </a:pPr>
            <a:r>
              <a:rPr lang="en-US" sz="2000">
                <a:solidFill>
                  <a:srgbClr val="686A75"/>
                </a:solidFill>
              </a:rPr>
              <a:t>1% State lottery</a:t>
            </a:r>
          </a:p>
          <a:p>
            <a:pPr>
              <a:buFont typeface="Wingdings" charset="2"/>
              <a:buChar char="§"/>
            </a:pPr>
            <a:r>
              <a:rPr lang="en-US" sz="2000">
                <a:solidFill>
                  <a:srgbClr val="686A75"/>
                </a:solidFill>
              </a:rPr>
              <a:t>8% Other (categorical)</a:t>
            </a:r>
          </a:p>
          <a:p>
            <a:pPr>
              <a:buFont typeface="Wingdings" charset="2"/>
              <a:buChar char="§"/>
            </a:pPr>
            <a:endParaRPr lang="en-US" sz="2000"/>
          </a:p>
        </p:txBody>
      </p:sp>
      <p:sp>
        <p:nvSpPr>
          <p:cNvPr id="4" name="TextBox 3"/>
          <p:cNvSpPr txBox="1"/>
          <p:nvPr/>
        </p:nvSpPr>
        <p:spPr>
          <a:xfrm>
            <a:off x="548640" y="2032005"/>
            <a:ext cx="87291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cap="all"/>
              <a:t>The State Provides the Majority of K-12 revenues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4001345" y="2683933"/>
          <a:ext cx="4296833" cy="2988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01700" y="4657004"/>
            <a:ext cx="2705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Source: California Department of Education. The state’s contribution slightly fluctuates each year. </a:t>
            </a:r>
            <a:br>
              <a:rPr lang="en-US" sz="1200" i="1"/>
            </a:br>
            <a:r>
              <a:rPr lang="en-US" sz="1200" i="1"/>
              <a:t>Over the past decade, the state’s contribution has averaged 55%.</a:t>
            </a:r>
            <a:endParaRPr lang="en-US" sz="1200"/>
          </a:p>
        </p:txBody>
      </p:sp>
      <p:sp>
        <p:nvSpPr>
          <p:cNvPr id="8" name="TextBox 17"/>
          <p:cNvSpPr txBox="1">
            <a:spLocks noChangeArrowheads="1"/>
          </p:cNvSpPr>
          <p:nvPr/>
        </p:nvSpPr>
        <p:spPr bwMode="auto">
          <a:xfrm>
            <a:off x="8164513" y="330200"/>
            <a:ext cx="5413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FFFF"/>
                </a:solidFill>
              </a:rPr>
              <a:t>PAGE</a:t>
            </a:r>
            <a:endParaRPr lang="mk-MK" sz="1200" b="1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61350" y="0"/>
            <a:ext cx="361950" cy="361950"/>
          </a:xfrm>
          <a:prstGeom prst="rect">
            <a:avLst/>
          </a:prstGeom>
          <a:solidFill>
            <a:srgbClr val="D4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fld id="{F3B7BC57-A3C3-E34A-9FC9-A516BE1CCE31}" type="slidenum">
              <a:rPr lang="en-US" sz="1400" b="1">
                <a:solidFill>
                  <a:schemeClr val="bg1"/>
                </a:solidFill>
                <a:cs typeface="Arial"/>
              </a:rPr>
              <a:pPr algn="ctr">
                <a:defRPr/>
              </a:pPr>
              <a:t>4</a:t>
            </a:fld>
            <a:endParaRPr lang="mk-MK" sz="1400" b="1">
              <a:solidFill>
                <a:schemeClr val="bg1"/>
              </a:solidFill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Graphic spid="6" grpId="0">
        <p:bldAsOne/>
      </p:bldGraphic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592666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School Funding Crisis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32393" y="2095048"/>
            <a:ext cx="87291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cap="all">
                <a:solidFill>
                  <a:srgbClr val="004673"/>
                </a:solidFill>
              </a:rPr>
              <a:t>Statewide overview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83193" y="2611501"/>
            <a:ext cx="4368800" cy="2853266"/>
          </a:xfrm>
        </p:spPr>
        <p:txBody>
          <a:bodyPr>
            <a:normAutofit/>
          </a:bodyPr>
          <a:lstStyle/>
          <a:p>
            <a:pPr>
              <a:spcBef>
                <a:spcPts val="1080"/>
              </a:spcBef>
              <a:buFont typeface="Wingdings" charset="2"/>
              <a:buChar char="§"/>
            </a:pPr>
            <a:r>
              <a:rPr lang="en-US" sz="2200">
                <a:solidFill>
                  <a:schemeClr val="tx2"/>
                </a:solidFill>
              </a:rPr>
              <a:t>Worst ever in state’s history</a:t>
            </a:r>
          </a:p>
          <a:p>
            <a:pPr>
              <a:spcBef>
                <a:spcPts val="1080"/>
              </a:spcBef>
              <a:buFont typeface="Wingdings" charset="2"/>
              <a:buChar char="§"/>
            </a:pPr>
            <a:r>
              <a:rPr lang="en-US" sz="2200">
                <a:solidFill>
                  <a:schemeClr val="tx2"/>
                </a:solidFill>
              </a:rPr>
              <a:t>$20 billion cut since 2008</a:t>
            </a:r>
          </a:p>
          <a:p>
            <a:pPr>
              <a:spcBef>
                <a:spcPts val="1080"/>
              </a:spcBef>
              <a:buFont typeface="Wingdings" charset="2"/>
              <a:buChar char="§"/>
            </a:pPr>
            <a:r>
              <a:rPr lang="en-US" sz="2200">
                <a:solidFill>
                  <a:schemeClr val="tx2"/>
                </a:solidFill>
              </a:rPr>
              <a:t>Loss of 40,000 educators since 2008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1773" y="4940059"/>
            <a:ext cx="474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Sources:  California School Boards Association, Education Coalition, and California Department of Education.</a:t>
            </a:r>
            <a:endParaRPr lang="en-US" sz="1200"/>
          </a:p>
        </p:txBody>
      </p:sp>
      <p:pic>
        <p:nvPicPr>
          <p:cNvPr id="9" name="Picture 8" descr="shutterstock_110332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0766"/>
            <a:ext cx="4087477" cy="2722260"/>
          </a:xfrm>
          <a:prstGeom prst="rect">
            <a:avLst/>
          </a:prstGeom>
        </p:spPr>
      </p:pic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8164513" y="330200"/>
            <a:ext cx="5413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FFFF"/>
                </a:solidFill>
              </a:rPr>
              <a:t>PAGE</a:t>
            </a:r>
            <a:endParaRPr lang="mk-MK" sz="1200" b="1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61350" y="0"/>
            <a:ext cx="361950" cy="361950"/>
          </a:xfrm>
          <a:prstGeom prst="rect">
            <a:avLst/>
          </a:prstGeom>
          <a:solidFill>
            <a:srgbClr val="D4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fld id="{F3B7BC57-A3C3-E34A-9FC9-A516BE1CCE31}" type="slidenum">
              <a:rPr lang="en-US" sz="1400" b="1">
                <a:solidFill>
                  <a:schemeClr val="bg1"/>
                </a:solidFill>
                <a:cs typeface="Arial"/>
              </a:rPr>
              <a:pPr algn="ctr">
                <a:defRPr/>
              </a:pPr>
              <a:t>5</a:t>
            </a:fld>
            <a:endParaRPr lang="mk-MK" sz="1400" b="1">
              <a:solidFill>
                <a:schemeClr val="bg1"/>
              </a:solidFill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build="p" bldLvl="3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GrimStatistic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7805" r="-37805"/>
          <a:stretch>
            <a:fillRect/>
          </a:stretch>
        </p:blipFill>
        <p:spPr>
          <a:xfrm>
            <a:off x="-3456889" y="0"/>
            <a:ext cx="16057778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592666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Grim statistics—Sobering facts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0100" y="5194300"/>
            <a:ext cx="7795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Source:  National center for Education Statistics</a:t>
            </a:r>
            <a:endParaRPr lang="en-US"/>
          </a:p>
        </p:txBody>
      </p: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8164513" y="330200"/>
            <a:ext cx="5413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FFFF"/>
                </a:solidFill>
              </a:rPr>
              <a:t>PAGE</a:t>
            </a:r>
            <a:endParaRPr lang="mk-MK" sz="1200" b="1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61350" y="0"/>
            <a:ext cx="361950" cy="361950"/>
          </a:xfrm>
          <a:prstGeom prst="rect">
            <a:avLst/>
          </a:prstGeom>
          <a:solidFill>
            <a:srgbClr val="D4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fld id="{F3B7BC57-A3C3-E34A-9FC9-A516BE1CCE31}" type="slidenum">
              <a:rPr lang="en-US" sz="1400" b="1">
                <a:solidFill>
                  <a:schemeClr val="bg1"/>
                </a:solidFill>
                <a:cs typeface="Arial"/>
              </a:rPr>
              <a:pPr algn="ctr">
                <a:defRPr/>
              </a:pPr>
              <a:t>6</a:t>
            </a:fld>
            <a:endParaRPr lang="mk-MK" sz="1400" b="1">
              <a:solidFill>
                <a:schemeClr val="bg1"/>
              </a:solidFill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592666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More statewide facts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48640" y="2142066"/>
            <a:ext cx="7833360" cy="3534833"/>
          </a:xfrm>
        </p:spPr>
        <p:txBody>
          <a:bodyPr>
            <a:normAutofit/>
          </a:bodyPr>
          <a:lstStyle/>
          <a:p>
            <a:pPr>
              <a:spcBef>
                <a:spcPts val="1080"/>
              </a:spcBef>
              <a:buFont typeface="Wingdings" charset="2"/>
              <a:buChar char="§"/>
            </a:pPr>
            <a:r>
              <a:rPr lang="en-US" sz="2000" dirty="0">
                <a:solidFill>
                  <a:srgbClr val="686A75"/>
                </a:solidFill>
              </a:rPr>
              <a:t>74% of the districts statewide report increases in class sizes.</a:t>
            </a:r>
          </a:p>
          <a:p>
            <a:pPr>
              <a:spcBef>
                <a:spcPts val="1080"/>
              </a:spcBef>
              <a:buFont typeface="Wingdings" charset="2"/>
              <a:buChar char="§"/>
            </a:pPr>
            <a:r>
              <a:rPr lang="en-US" sz="2000" dirty="0">
                <a:solidFill>
                  <a:srgbClr val="686A75"/>
                </a:solidFill>
              </a:rPr>
              <a:t>In grades K-3, class sizes statewide have swelled to 30+. These are key learning years for math and reading.  Small classes sizes of 20:1 improve student learning and academic progress.</a:t>
            </a:r>
          </a:p>
          <a:p>
            <a:pPr>
              <a:spcBef>
                <a:spcPts val="1080"/>
              </a:spcBef>
              <a:buFont typeface="Wingdings" charset="2"/>
              <a:buChar char="§"/>
            </a:pPr>
            <a:r>
              <a:rPr lang="en-US" sz="2000" dirty="0">
                <a:solidFill>
                  <a:srgbClr val="686A75"/>
                </a:solidFill>
              </a:rPr>
              <a:t>12 districts in the state have fewer than 180 instructional days.  </a:t>
            </a:r>
          </a:p>
          <a:p>
            <a:pPr>
              <a:spcBef>
                <a:spcPts val="1080"/>
              </a:spcBef>
              <a:buFont typeface="Wingdings" charset="2"/>
              <a:buChar char="§"/>
            </a:pPr>
            <a:r>
              <a:rPr lang="en-US" sz="2000" dirty="0">
                <a:solidFill>
                  <a:srgbClr val="686A75"/>
                </a:solidFill>
              </a:rPr>
              <a:t>46% of school districts statewide report cutbacks to campus security and adults on campus have impacted student safety on </a:t>
            </a:r>
            <a:r>
              <a:rPr lang="en-US" sz="2000" dirty="0" smtClean="0">
                <a:solidFill>
                  <a:srgbClr val="686A75"/>
                </a:solidFill>
              </a:rPr>
              <a:t>campus.</a:t>
            </a:r>
            <a:endParaRPr lang="en-US" sz="2000" dirty="0">
              <a:solidFill>
                <a:srgbClr val="686A7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740" y="5037434"/>
            <a:ext cx="6906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/>
              <a:t>Source:  </a:t>
            </a:r>
            <a:r>
              <a:rPr lang="en-US" sz="1200" i="1" dirty="0" err="1"/>
              <a:t>EdSource</a:t>
            </a:r>
            <a:r>
              <a:rPr lang="en-US" sz="1200" i="1" dirty="0"/>
              <a:t> “Schools Under Pressure:  Pressures Mount on California’s Largest School Districts,” May 2012</a:t>
            </a:r>
            <a:endParaRPr lang="en-US" sz="1200" dirty="0"/>
          </a:p>
        </p:txBody>
      </p:sp>
      <p:sp>
        <p:nvSpPr>
          <p:cNvPr id="8" name="TextBox 17"/>
          <p:cNvSpPr txBox="1">
            <a:spLocks noChangeArrowheads="1"/>
          </p:cNvSpPr>
          <p:nvPr/>
        </p:nvSpPr>
        <p:spPr bwMode="auto">
          <a:xfrm>
            <a:off x="8164513" y="330200"/>
            <a:ext cx="5413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FFFF"/>
                </a:solidFill>
              </a:rPr>
              <a:t>PAGE</a:t>
            </a:r>
            <a:endParaRPr lang="mk-MK" sz="1200" b="1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61350" y="0"/>
            <a:ext cx="361950" cy="361950"/>
          </a:xfrm>
          <a:prstGeom prst="rect">
            <a:avLst/>
          </a:prstGeom>
          <a:solidFill>
            <a:srgbClr val="D4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fld id="{F3B7BC57-A3C3-E34A-9FC9-A516BE1CCE31}" type="slidenum">
              <a:rPr lang="en-US" sz="1400" b="1">
                <a:solidFill>
                  <a:schemeClr val="bg1"/>
                </a:solidFill>
                <a:cs typeface="Arial"/>
              </a:rPr>
              <a:pPr algn="ctr">
                <a:defRPr/>
              </a:pPr>
              <a:t>7</a:t>
            </a:fld>
            <a:endParaRPr lang="mk-MK" sz="1400" b="1">
              <a:solidFill>
                <a:schemeClr val="bg1"/>
              </a:solidFill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 bldLvl="4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592666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California’s disinvestment in Public Education Hurts Students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48640" y="2142066"/>
            <a:ext cx="7833360" cy="3534833"/>
          </a:xfrm>
        </p:spPr>
        <p:txBody>
          <a:bodyPr>
            <a:normAutofit/>
          </a:bodyPr>
          <a:lstStyle/>
          <a:p>
            <a:pPr>
              <a:spcBef>
                <a:spcPts val="1080"/>
              </a:spcBef>
              <a:buFont typeface="Wingdings" charset="2"/>
              <a:buChar char="§"/>
            </a:pPr>
            <a:r>
              <a:rPr lang="en-US" sz="2000" dirty="0">
                <a:solidFill>
                  <a:srgbClr val="686A75"/>
                </a:solidFill>
              </a:rPr>
              <a:t>Low per-student funding levels = reduced programs and services for students</a:t>
            </a:r>
          </a:p>
          <a:p>
            <a:pPr>
              <a:spcBef>
                <a:spcPts val="1080"/>
              </a:spcBef>
              <a:buFont typeface="Wingdings" charset="2"/>
              <a:buChar char="§"/>
            </a:pPr>
            <a:r>
              <a:rPr lang="en-US" sz="2000" dirty="0">
                <a:solidFill>
                  <a:srgbClr val="686A75"/>
                </a:solidFill>
              </a:rPr>
              <a:t>Fewer principals and teachers per student = higher safety risk with fewer staff supervising more students</a:t>
            </a:r>
          </a:p>
          <a:p>
            <a:pPr>
              <a:spcBef>
                <a:spcPts val="1080"/>
              </a:spcBef>
              <a:buFont typeface="Wingdings" charset="2"/>
              <a:buChar char="§"/>
            </a:pPr>
            <a:r>
              <a:rPr lang="en-US" sz="2000" dirty="0">
                <a:solidFill>
                  <a:srgbClr val="686A75"/>
                </a:solidFill>
              </a:rPr>
              <a:t>Fewer </a:t>
            </a:r>
            <a:r>
              <a:rPr lang="en-US" sz="2000" dirty="0" smtClean="0">
                <a:solidFill>
                  <a:srgbClr val="686A75"/>
                </a:solidFill>
              </a:rPr>
              <a:t>teachers </a:t>
            </a:r>
            <a:r>
              <a:rPr lang="en-US" sz="2000" dirty="0">
                <a:solidFill>
                  <a:srgbClr val="686A75"/>
                </a:solidFill>
              </a:rPr>
              <a:t>per student = larger class sizes</a:t>
            </a:r>
          </a:p>
          <a:p>
            <a:pPr>
              <a:spcBef>
                <a:spcPts val="1080"/>
              </a:spcBef>
              <a:buFont typeface="Wingdings" charset="2"/>
              <a:buChar char="§"/>
            </a:pPr>
            <a:r>
              <a:rPr lang="en-US" sz="2000" dirty="0">
                <a:solidFill>
                  <a:srgbClr val="686A75"/>
                </a:solidFill>
              </a:rPr>
              <a:t>Fewer teachers per student = less individualized attention in key </a:t>
            </a:r>
            <a:r>
              <a:rPr lang="en-US" sz="2000" dirty="0" smtClean="0">
                <a:solidFill>
                  <a:srgbClr val="686A75"/>
                </a:solidFill>
              </a:rPr>
              <a:t>subject areas</a:t>
            </a:r>
          </a:p>
          <a:p>
            <a:pPr>
              <a:spcBef>
                <a:spcPts val="1080"/>
              </a:spcBef>
              <a:buFont typeface="Wingdings" charset="2"/>
              <a:buChar char="§"/>
            </a:pPr>
            <a:r>
              <a:rPr lang="en-US" sz="2000" dirty="0" smtClean="0">
                <a:solidFill>
                  <a:srgbClr val="686A75"/>
                </a:solidFill>
              </a:rPr>
              <a:t>Fewer teachers per student = reduced support for struggling students</a:t>
            </a:r>
            <a:endParaRPr lang="en-US" sz="2000" dirty="0">
              <a:solidFill>
                <a:srgbClr val="686A75"/>
              </a:solidFill>
            </a:endParaRPr>
          </a:p>
        </p:txBody>
      </p:sp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8164513" y="330200"/>
            <a:ext cx="5413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FFFF"/>
                </a:solidFill>
              </a:rPr>
              <a:t>PAGE</a:t>
            </a:r>
            <a:endParaRPr lang="mk-MK" sz="1200" b="1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61350" y="0"/>
            <a:ext cx="361950" cy="361950"/>
          </a:xfrm>
          <a:prstGeom prst="rect">
            <a:avLst/>
          </a:prstGeom>
          <a:solidFill>
            <a:srgbClr val="D4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fld id="{F3B7BC57-A3C3-E34A-9FC9-A516BE1CCE31}" type="slidenum">
              <a:rPr lang="en-US" sz="1400" b="1">
                <a:solidFill>
                  <a:schemeClr val="bg1"/>
                </a:solidFill>
                <a:cs typeface="Arial"/>
              </a:rPr>
              <a:pPr algn="ctr">
                <a:defRPr/>
              </a:pPr>
              <a:t>8</a:t>
            </a:fld>
            <a:endParaRPr lang="mk-MK" sz="1400" b="1">
              <a:solidFill>
                <a:schemeClr val="bg1"/>
              </a:solidFill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592666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Local funding picture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48640" y="2142066"/>
            <a:ext cx="4899660" cy="3534833"/>
          </a:xfrm>
        </p:spPr>
        <p:txBody>
          <a:bodyPr>
            <a:normAutofit/>
          </a:bodyPr>
          <a:lstStyle/>
          <a:p>
            <a:pPr>
              <a:spcBef>
                <a:spcPts val="1080"/>
              </a:spcBef>
              <a:buFont typeface="Wingdings" charset="2"/>
              <a:buChar char="§"/>
            </a:pPr>
            <a:r>
              <a:rPr lang="en-US" sz="2000">
                <a:solidFill>
                  <a:srgbClr val="686A75"/>
                </a:solidFill>
              </a:rPr>
              <a:t>Operating budget of ____________</a:t>
            </a:r>
          </a:p>
          <a:p>
            <a:pPr>
              <a:spcBef>
                <a:spcPts val="1080"/>
              </a:spcBef>
              <a:buFont typeface="Wingdings" charset="2"/>
              <a:buChar char="§"/>
            </a:pPr>
            <a:r>
              <a:rPr lang="en-US" sz="2000">
                <a:solidFill>
                  <a:srgbClr val="686A75"/>
                </a:solidFill>
              </a:rPr>
              <a:t>Budget reductions since 2008 of ________________</a:t>
            </a:r>
          </a:p>
          <a:p>
            <a:pPr>
              <a:spcBef>
                <a:spcPts val="1080"/>
              </a:spcBef>
              <a:buFont typeface="Wingdings" charset="2"/>
              <a:buChar char="§"/>
            </a:pPr>
            <a:r>
              <a:rPr lang="en-US" sz="2000">
                <a:solidFill>
                  <a:srgbClr val="686A75"/>
                </a:solidFill>
              </a:rPr>
              <a:t>Loss of _________ teaching positions</a:t>
            </a:r>
          </a:p>
          <a:p>
            <a:pPr>
              <a:spcBef>
                <a:spcPts val="1080"/>
              </a:spcBef>
              <a:buFont typeface="Wingdings" charset="2"/>
              <a:buChar char="§"/>
            </a:pPr>
            <a:r>
              <a:rPr lang="en-US" sz="2000">
                <a:solidFill>
                  <a:srgbClr val="686A75"/>
                </a:solidFill>
              </a:rPr>
              <a:t>Loss of _______________ (list) student programs and services</a:t>
            </a:r>
          </a:p>
        </p:txBody>
      </p:sp>
      <p:pic>
        <p:nvPicPr>
          <p:cNvPr id="5" name="Picture 4" descr="Girl_WritingOnChalkboa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351" y="1913466"/>
            <a:ext cx="3848649" cy="2556934"/>
          </a:xfrm>
          <a:prstGeom prst="rect">
            <a:avLst/>
          </a:prstGeom>
        </p:spPr>
      </p:pic>
      <p:sp>
        <p:nvSpPr>
          <p:cNvPr id="8" name="TextBox 17"/>
          <p:cNvSpPr txBox="1">
            <a:spLocks noChangeArrowheads="1"/>
          </p:cNvSpPr>
          <p:nvPr/>
        </p:nvSpPr>
        <p:spPr bwMode="auto">
          <a:xfrm>
            <a:off x="8164513" y="330200"/>
            <a:ext cx="5413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FFFF"/>
                </a:solidFill>
              </a:rPr>
              <a:t>PAGE</a:t>
            </a:r>
            <a:endParaRPr lang="mk-MK" sz="1200" b="1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61350" y="0"/>
            <a:ext cx="361950" cy="361950"/>
          </a:xfrm>
          <a:prstGeom prst="rect">
            <a:avLst/>
          </a:prstGeom>
          <a:solidFill>
            <a:srgbClr val="D4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fld id="{F3B7BC57-A3C3-E34A-9FC9-A516BE1CCE31}" type="slidenum">
              <a:rPr lang="en-US" sz="1400" b="1">
                <a:solidFill>
                  <a:schemeClr val="bg1"/>
                </a:solidFill>
                <a:cs typeface="Arial"/>
              </a:rPr>
              <a:pPr algn="ctr">
                <a:defRPr/>
              </a:pPr>
              <a:t>9</a:t>
            </a:fld>
            <a:endParaRPr lang="mk-MK" sz="1400" b="1">
              <a:solidFill>
                <a:schemeClr val="bg1"/>
              </a:solidFill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 bldLvl="3"/>
    </p:bldLst>
  </p:timing>
</p:sld>
</file>

<file path=ppt/theme/theme1.xml><?xml version="1.0" encoding="utf-8"?>
<a:theme xmlns:a="http://schemas.openxmlformats.org/drawingml/2006/main" name="1_Office Theme">
  <a:themeElements>
    <a:clrScheme name="StandUp">
      <a:dk1>
        <a:srgbClr val="004673"/>
      </a:dk1>
      <a:lt1>
        <a:sysClr val="window" lastClr="FFFFFF"/>
      </a:lt1>
      <a:dk2>
        <a:srgbClr val="686A75"/>
      </a:dk2>
      <a:lt2>
        <a:srgbClr val="8AB8D0"/>
      </a:lt2>
      <a:accent1>
        <a:srgbClr val="DD5C4E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tandUp">
      <a:dk1>
        <a:srgbClr val="004673"/>
      </a:dk1>
      <a:lt1>
        <a:sysClr val="window" lastClr="FFFFFF"/>
      </a:lt1>
      <a:dk2>
        <a:srgbClr val="686A75"/>
      </a:dk2>
      <a:lt2>
        <a:srgbClr val="8AB8D0"/>
      </a:lt2>
      <a:accent1>
        <a:srgbClr val="DD5C4E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598</Words>
  <Application>Microsoft Office PowerPoint</Application>
  <PresentationFormat>On-screen Show (4:3)</PresentationFormat>
  <Paragraphs>99</Paragraphs>
  <Slides>16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1_Office Theme</vt:lpstr>
      <vt:lpstr>Office Theme</vt:lpstr>
      <vt:lpstr>Slide 1</vt:lpstr>
      <vt:lpstr>Presentation overview</vt:lpstr>
      <vt:lpstr>About your school district</vt:lpstr>
      <vt:lpstr>How are public schools funded?</vt:lpstr>
      <vt:lpstr>School Funding Crisis</vt:lpstr>
      <vt:lpstr>Grim statistics—Sobering facts</vt:lpstr>
      <vt:lpstr>More statewide facts</vt:lpstr>
      <vt:lpstr>California’s disinvestment in Public Education Hurts Students</vt:lpstr>
      <vt:lpstr>Local funding picture</vt:lpstr>
      <vt:lpstr>Schools cannot sustain more cuts</vt:lpstr>
      <vt:lpstr>Stand Up For Education</vt:lpstr>
      <vt:lpstr>Stellar local schools</vt:lpstr>
      <vt:lpstr>Are students succeeding?  Yes!</vt:lpstr>
      <vt:lpstr>Looking ahead</vt:lpstr>
      <vt:lpstr>Stand up for education</vt:lpstr>
      <vt:lpstr>Slide 16</vt:lpstr>
    </vt:vector>
  </TitlesOfParts>
  <Company>csba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csba</dc:creator>
  <cp:lastModifiedBy>Elizabeth Divelbiss</cp:lastModifiedBy>
  <cp:revision>25</cp:revision>
  <dcterms:created xsi:type="dcterms:W3CDTF">2012-08-15T21:55:10Z</dcterms:created>
  <dcterms:modified xsi:type="dcterms:W3CDTF">2013-02-26T00:40:18Z</dcterms:modified>
</cp:coreProperties>
</file>