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10" r:id="rId2"/>
    <p:sldId id="321" r:id="rId3"/>
    <p:sldId id="315" r:id="rId4"/>
    <p:sldId id="359" r:id="rId5"/>
    <p:sldId id="360" r:id="rId6"/>
    <p:sldId id="358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04" r:id="rId22"/>
    <p:sldId id="356" r:id="rId23"/>
    <p:sldId id="325" r:id="rId24"/>
    <p:sldId id="324" r:id="rId25"/>
    <p:sldId id="306" r:id="rId26"/>
    <p:sldId id="308" r:id="rId27"/>
    <p:sldId id="307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29" r:id="rId36"/>
    <p:sldId id="335" r:id="rId37"/>
    <p:sldId id="330" r:id="rId38"/>
    <p:sldId id="328" r:id="rId39"/>
    <p:sldId id="332" r:id="rId40"/>
    <p:sldId id="331" r:id="rId41"/>
    <p:sldId id="350" r:id="rId42"/>
    <p:sldId id="351" r:id="rId43"/>
    <p:sldId id="354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83" autoAdjust="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F1DC1-44F8-504D-9F52-DB0ADE4D2A20}" type="datetimeFigureOut">
              <a:rPr lang="en-US" smtClean="0"/>
              <a:pPr/>
              <a:t>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A33B-38C7-2641-8F5D-37260BFDEA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SSF with</a:t>
            </a:r>
            <a:r>
              <a:rPr lang="en-US" baseline="0" dirty="0" smtClean="0"/>
              <a:t> over half of your students socioeconomically disadvantaged, there is great potential for improved health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A33B-38C7-2641-8F5D-37260BFDEA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Round Same Side Corner Rectangle 12"/>
          <p:cNvSpPr/>
          <p:nvPr/>
        </p:nvSpPr>
        <p:spPr>
          <a:xfrm rot="5400000" flipH="1">
            <a:off x="4863830" y="1391203"/>
            <a:ext cx="3209469" cy="3634635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6662" y="1734167"/>
            <a:ext cx="3099437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6663" y="3605501"/>
            <a:ext cx="3099436" cy="573844"/>
          </a:xfrm>
        </p:spPr>
        <p:txBody>
          <a:bodyPr vert="horz" lIns="91440" tIns="0" rIns="9144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14" name="Picture 13" descr="All-In_logo_tagline-A_MRES_cmy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1680881"/>
            <a:ext cx="3761858" cy="313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2241479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714174"/>
            <a:ext cx="3703320" cy="3226910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2241479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712587"/>
            <a:ext cx="3703320" cy="3228497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23" name="Picture 22" descr="All-In_logo_tagline-B_LoRES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31" y="355063"/>
            <a:ext cx="3012236" cy="1069822"/>
          </a:xfrm>
          <a:prstGeom prst="rect">
            <a:avLst/>
          </a:prstGeom>
        </p:spPr>
      </p:pic>
      <p:sp>
        <p:nvSpPr>
          <p:cNvPr id="25" name="Round Single Corner Rectangle 24"/>
          <p:cNvSpPr/>
          <p:nvPr userDrawn="1"/>
        </p:nvSpPr>
        <p:spPr>
          <a:xfrm flipH="1">
            <a:off x="474960" y="6126164"/>
            <a:ext cx="8686802" cy="740718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llinforhealthorg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6" y="6338633"/>
            <a:ext cx="2635018" cy="278915"/>
          </a:xfrm>
          <a:prstGeom prst="rect">
            <a:avLst/>
          </a:prstGeom>
        </p:spPr>
      </p:pic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74960" y="1200871"/>
            <a:ext cx="517123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14887" y="1609725"/>
            <a:ext cx="5149744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887" y="3904812"/>
            <a:ext cx="5149744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887" y="4586704"/>
            <a:ext cx="514974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14887" y="443552"/>
            <a:ext cx="5149744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887" y="4835260"/>
            <a:ext cx="5149744" cy="750081"/>
          </a:xfrm>
        </p:spPr>
        <p:txBody>
          <a:bodyPr anchor="b"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887" y="5519856"/>
            <a:ext cx="5149745" cy="69057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214885" y="2756848"/>
            <a:ext cx="2415608" cy="2038646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630493" y="2756848"/>
            <a:ext cx="2734137" cy="2038646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886" y="5055855"/>
            <a:ext cx="5149745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886" y="5737747"/>
            <a:ext cx="5149746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214886" y="2756848"/>
            <a:ext cx="244883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214886" y="437202"/>
            <a:ext cx="2448835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23767" y="443551"/>
            <a:ext cx="2540539" cy="2667403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223767" y="3232517"/>
            <a:ext cx="2540540" cy="2717445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3913082"/>
            <a:ext cx="2524126" cy="1841204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23839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Rectangle 22"/>
          <p:cNvSpPr/>
          <p:nvPr userDrawn="1"/>
        </p:nvSpPr>
        <p:spPr>
          <a:xfrm flipH="1">
            <a:off x="474960" y="6126164"/>
            <a:ext cx="8686802" cy="740718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llinforhealthorg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6" y="6338633"/>
            <a:ext cx="2635018" cy="2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flipH="1">
            <a:off x="533399" y="5852278"/>
            <a:ext cx="8686802" cy="1014604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15" name="Picture 14" descr="All-In_logo_tagline-A_MRES_cmy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5" y="663987"/>
            <a:ext cx="5494774" cy="4575315"/>
          </a:xfrm>
          <a:prstGeom prst="rect">
            <a:avLst/>
          </a:prstGeom>
        </p:spPr>
      </p:pic>
      <p:pic>
        <p:nvPicPr>
          <p:cNvPr id="17" name="Picture 16" descr="allinforhealthorg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46" y="6054852"/>
            <a:ext cx="5232478" cy="5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982247" y="1518502"/>
            <a:ext cx="3063790" cy="3525719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4" name="Picture 13" descr="All-In_logo_tagline-A_MRES_cmyk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8" y="1680881"/>
            <a:ext cx="3761858" cy="3132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006" y="685800"/>
            <a:ext cx="5171232" cy="88696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006" y="2020888"/>
            <a:ext cx="5169596" cy="4105275"/>
          </a:xfrm>
        </p:spPr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14887" y="450850"/>
            <a:ext cx="5136298" cy="4202555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376" y="4696539"/>
            <a:ext cx="5119809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1377" y="5359058"/>
            <a:ext cx="5119809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887" y="304800"/>
            <a:ext cx="5162381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887" y="2292824"/>
            <a:ext cx="5162352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888" y="1160463"/>
            <a:ext cx="5162382" cy="9540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021304" y="1953524"/>
            <a:ext cx="7093996" cy="31588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44" y="2278835"/>
            <a:ext cx="3952001" cy="1238250"/>
          </a:xfr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7443" y="3633283"/>
            <a:ext cx="6126419" cy="984844"/>
          </a:xfrm>
        </p:spPr>
        <p:txBody>
          <a:bodyPr vert="horz" lIns="91440" tIns="0" rIns="9144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 descr="All-In_logo_tagline-B_LoRES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31" y="355063"/>
            <a:ext cx="3012236" cy="1069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l-In_logo_tagline-B_LoRES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31" y="355063"/>
            <a:ext cx="3012236" cy="1069822"/>
          </a:xfrm>
          <a:prstGeom prst="rect">
            <a:avLst/>
          </a:prstGeom>
        </p:spPr>
      </p:pic>
      <p:sp>
        <p:nvSpPr>
          <p:cNvPr id="26" name="Round Single Corner Rectangle 25"/>
          <p:cNvSpPr/>
          <p:nvPr userDrawn="1"/>
        </p:nvSpPr>
        <p:spPr>
          <a:xfrm flipH="1">
            <a:off x="474960" y="6126164"/>
            <a:ext cx="8686802" cy="740718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allinforhealthorg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6" y="6338633"/>
            <a:ext cx="2635018" cy="278915"/>
          </a:xfrm>
          <a:prstGeom prst="rect">
            <a:avLst/>
          </a:prstGeom>
        </p:spPr>
      </p:pic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74960" y="1200871"/>
            <a:ext cx="517123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1287730" y="2415508"/>
            <a:ext cx="6687321" cy="332132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53344"/>
            <a:ext cx="3703320" cy="3772819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2353344"/>
            <a:ext cx="3703320" cy="3772819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21" name="Picture 20" descr="All-In_logo_tagline-B_LoRES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31" y="355063"/>
            <a:ext cx="3012236" cy="1069822"/>
          </a:xfrm>
          <a:prstGeom prst="rect">
            <a:avLst/>
          </a:prstGeom>
        </p:spPr>
      </p:pic>
      <p:sp>
        <p:nvSpPr>
          <p:cNvPr id="23" name="Round Single Corner Rectangle 22"/>
          <p:cNvSpPr/>
          <p:nvPr userDrawn="1"/>
        </p:nvSpPr>
        <p:spPr>
          <a:xfrm flipH="1">
            <a:off x="474960" y="6126164"/>
            <a:ext cx="8686802" cy="740718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llinforhealthorg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6" y="6338633"/>
            <a:ext cx="2635018" cy="278915"/>
          </a:xfrm>
          <a:prstGeom prst="rect">
            <a:avLst/>
          </a:prstGeom>
        </p:spPr>
      </p:pic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474960" y="1200871"/>
            <a:ext cx="517123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flipH="1">
            <a:off x="474960" y="6126164"/>
            <a:ext cx="8686802" cy="740718"/>
          </a:xfrm>
          <a:prstGeom prst="round1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006" y="685800"/>
            <a:ext cx="5171232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006" y="2020888"/>
            <a:ext cx="5169596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0" name="Picture 9" descr="All-In_logo_tagline-A_LoRES_rgb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1967602"/>
            <a:ext cx="2477652" cy="2064710"/>
          </a:xfrm>
          <a:prstGeom prst="rect">
            <a:avLst/>
          </a:prstGeom>
        </p:spPr>
      </p:pic>
      <p:pic>
        <p:nvPicPr>
          <p:cNvPr id="19" name="Picture 18" descr="allinforhealthorg.pdf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06" y="6338633"/>
            <a:ext cx="2635018" cy="2789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3" r:id="rId3"/>
    <p:sldLayoutId id="2147483662" r:id="rId4"/>
    <p:sldLayoutId id="2147483670" r:id="rId5"/>
    <p:sldLayoutId id="2147483669" r:id="rId6"/>
    <p:sldLayoutId id="2147483664" r:id="rId7"/>
    <p:sldLayoutId id="2147483667" r:id="rId8"/>
    <p:sldLayoutId id="2147483665" r:id="rId9"/>
    <p:sldLayoutId id="2147483666" r:id="rId10"/>
    <p:sldLayoutId id="2147483671" r:id="rId11"/>
    <p:sldLayoutId id="2147483672" r:id="rId12"/>
    <p:sldLayoutId id="2147483673" r:id="rId13"/>
    <p:sldLayoutId id="2147483674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0053" y="1400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42793" y="683900"/>
            <a:ext cx="5624049" cy="535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Health Reform: Schools Connecting Families to Coverage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 IN Campaign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solidFill>
                <a:schemeClr val="accent1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solidFill>
                <a:schemeClr val="accent1"/>
              </a:solidFill>
              <a:latin typeface="Calibri"/>
              <a:ea typeface="+mj-ea"/>
              <a:cs typeface="Calibri"/>
            </a:endParaRPr>
          </a:p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Presentation by:</a:t>
            </a:r>
            <a:br>
              <a:rPr lang="en-US" sz="28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</a:br>
            <a:r>
              <a:rPr lang="en-US" sz="28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The Children’s Partnership</a:t>
            </a:r>
            <a:r>
              <a:rPr lang="en-US" sz="2581" dirty="0" smtClean="0">
                <a:solidFill>
                  <a:schemeClr val="accent1"/>
                </a:solidFill>
                <a:latin typeface="Calibri"/>
                <a:ea typeface="+mj-ea"/>
                <a:cs typeface="+mj-cs"/>
              </a:rPr>
              <a:t/>
            </a:r>
            <a:br>
              <a:rPr lang="en-US" sz="2581" dirty="0" smtClean="0">
                <a:solidFill>
                  <a:schemeClr val="accent1"/>
                </a:solidFill>
                <a:latin typeface="Calibri"/>
                <a:ea typeface="+mj-ea"/>
                <a:cs typeface="+mj-cs"/>
              </a:rPr>
            </a:br>
            <a:endParaRPr lang="en-US" sz="2581" dirty="0" smtClean="0">
              <a:solidFill>
                <a:schemeClr val="accent1"/>
              </a:solidFill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2264142"/>
            <a:ext cx="8077925" cy="357568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5.3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million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California residents.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2.6 million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may be able to get financial assistance through tax and cost-sharing subsidies.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For example, a family of four that makes less than $94,200 a year but more than $32,500 a year may be eligible for financial assistance.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Legal residents currently without coverage through work or another government program.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456103" y="388372"/>
            <a:ext cx="4847026" cy="121577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Who Can Benefit from Covered California?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2264142"/>
            <a:ext cx="7887649" cy="357568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No annual limits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Premiums based on income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Copays that are not a deterrent to care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Zero deductible for many plans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Free preventive care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Lower out-of-pocket maximums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600937" y="388372"/>
            <a:ext cx="4467304" cy="121577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Covered California</a:t>
            </a:r>
          </a:p>
          <a:p>
            <a:r>
              <a:rPr lang="en-US" sz="3600" dirty="0" smtClean="0">
                <a:latin typeface="Calibri"/>
                <a:cs typeface="Calibri"/>
              </a:rPr>
              <a:t>It’s Affordable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 ti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7" y="2468788"/>
            <a:ext cx="8024326" cy="2803806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00937" y="476456"/>
            <a:ext cx="4467304" cy="12613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Health Insurance Plan Tiers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960" y="2060881"/>
            <a:ext cx="7658813" cy="322691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Medi-Cal is California’s Medicaid program that provides health coverage to low- to moderate-income children and adults who do not qualify for subsidies through Covered California.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8.5 million people currently enrolled, including half of all children in California.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960" y="494379"/>
            <a:ext cx="5171232" cy="88696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What is Medi-Cal?</a:t>
            </a:r>
            <a:endParaRPr lang="en-US"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960" y="2236529"/>
            <a:ext cx="7963934" cy="3704555"/>
          </a:xfrm>
        </p:spPr>
        <p:txBody>
          <a:bodyPr>
            <a:normAutofit fontScale="77500" lnSpcReduction="20000"/>
          </a:bodyPr>
          <a:lstStyle/>
          <a:p>
            <a:r>
              <a:rPr lang="en-US" sz="2581" b="1" dirty="0" smtClean="0">
                <a:solidFill>
                  <a:srgbClr val="000000"/>
                </a:solidFill>
                <a:latin typeface="Calibri"/>
                <a:cs typeface="Calibri"/>
              </a:rPr>
              <a:t>2.4 million </a:t>
            </a:r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adults may become newly eligible for Medi-Cal.</a:t>
            </a:r>
          </a:p>
          <a:p>
            <a:pPr lvl="2"/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If annual income for a single adult is less than $15,856, adults (including those without children) may be eligible for Medi-Cal.</a:t>
            </a:r>
          </a:p>
          <a:p>
            <a:pPr lvl="2"/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If annual income for a family of two is less than $21,400, adults (including those without children) may be eligible for Medi-Cal.</a:t>
            </a:r>
          </a:p>
          <a:p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Nearly </a:t>
            </a:r>
            <a:r>
              <a:rPr lang="en-US" sz="2581" b="1" dirty="0" smtClean="0">
                <a:solidFill>
                  <a:srgbClr val="000000"/>
                </a:solidFill>
                <a:latin typeface="Calibri"/>
                <a:cs typeface="Calibri"/>
              </a:rPr>
              <a:t>500,000 children </a:t>
            </a:r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who are not currently enrolled in Medi-Cal, will likely be eligible.</a:t>
            </a:r>
          </a:p>
          <a:p>
            <a:pPr lvl="2"/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If annual income for a family of four is less than $58,875, children may qualify for Medi-Cal.</a:t>
            </a:r>
          </a:p>
          <a:p>
            <a:r>
              <a:rPr lang="en-US" sz="2581" dirty="0" smtClean="0">
                <a:solidFill>
                  <a:srgbClr val="000000"/>
                </a:solidFill>
                <a:latin typeface="Calibri"/>
                <a:cs typeface="Calibri"/>
              </a:rPr>
              <a:t>Under the current program, recipients of the Deferred Action for Childhood Arrivals (DACA) process, 21 years of age or younger.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960" y="757387"/>
            <a:ext cx="5171232" cy="88696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Who Can Benefit from Medi-Cal?</a:t>
            </a:r>
            <a:endParaRPr lang="en-US"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960" y="1960622"/>
            <a:ext cx="7919370" cy="3704555"/>
          </a:xfrm>
        </p:spPr>
        <p:txBody>
          <a:bodyPr>
            <a:normAutofit fontScale="92500"/>
          </a:bodyPr>
          <a:lstStyle/>
          <a:p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Undocumented immigrants make up 7 percent of California’s population.</a:t>
            </a:r>
          </a:p>
          <a:p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Nearly 3 million individuals will remain uninsured on January 2014.</a:t>
            </a:r>
          </a:p>
          <a:p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Many programs or services throughout the state that offer coverage for children, regardless of their immigration or residency status.</a:t>
            </a:r>
          </a:p>
          <a:p>
            <a:pPr lvl="2"/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Children’s Health Initiatives</a:t>
            </a:r>
          </a:p>
          <a:p>
            <a:pPr lvl="2"/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Healthy Kids</a:t>
            </a:r>
          </a:p>
          <a:p>
            <a:pPr lvl="2"/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Kaiser Permanente Child Health Plan</a:t>
            </a:r>
          </a:p>
          <a:p>
            <a:pPr lvl="2"/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Clinics</a:t>
            </a:r>
          </a:p>
          <a:p>
            <a:pPr lvl="2"/>
            <a:r>
              <a:rPr lang="en-US" sz="2162" dirty="0" smtClean="0">
                <a:solidFill>
                  <a:srgbClr val="000000"/>
                </a:solidFill>
                <a:latin typeface="Calibri"/>
                <a:cs typeface="Calibri"/>
              </a:rPr>
              <a:t>Emergency Medi-Cal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960" y="605778"/>
            <a:ext cx="5171232" cy="88696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Families of Mixed Immigration Status</a:t>
            </a:r>
            <a:endParaRPr lang="en-US"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377233"/>
            <a:ext cx="4467304" cy="116007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Helping Consumers Enroll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7458" y="5593155"/>
            <a:ext cx="2454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http://bit.ly/17CVjRe</a:t>
            </a: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 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9868">
            <a:off x="139489" y="2311498"/>
            <a:ext cx="3466033" cy="1509861"/>
          </a:xfrm>
          <a:prstGeom prst="rect">
            <a:avLst/>
          </a:prstGeom>
        </p:spPr>
      </p:pic>
      <p:pic>
        <p:nvPicPr>
          <p:cNvPr id="6" name="Picture 5" descr="w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94" y="4261355"/>
            <a:ext cx="3849303" cy="1646704"/>
          </a:xfrm>
          <a:prstGeom prst="rect">
            <a:avLst/>
          </a:prstGeom>
        </p:spPr>
      </p:pic>
      <p:pic>
        <p:nvPicPr>
          <p:cNvPr id="7" name="Picture 6" descr="10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4681">
            <a:off x="4415596" y="2235016"/>
            <a:ext cx="4078286" cy="1731875"/>
          </a:xfrm>
          <a:prstGeom prst="rect">
            <a:avLst/>
          </a:prstGeom>
        </p:spPr>
      </p:pic>
      <p:sp>
        <p:nvSpPr>
          <p:cNvPr id="9" name="Text Placeholder 1"/>
          <p:cNvSpPr>
            <a:spLocks noGrp="1"/>
          </p:cNvSpPr>
          <p:nvPr>
            <p:ph type="body" idx="1"/>
          </p:nvPr>
        </p:nvSpPr>
        <p:spPr>
          <a:xfrm>
            <a:off x="600937" y="533192"/>
            <a:ext cx="4467304" cy="116007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Helping Consumers Enroll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544331"/>
            <a:ext cx="4467304" cy="100411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Enroll Now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600937" y="2038601"/>
            <a:ext cx="8133630" cy="357568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Open Enrollment for Covered California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: October 1, 2013 – March 31, 2014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Medi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-Cal: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Children – anytime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Adults – started October 1, 2013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Coverage for Covered California and Medi-Cal for newly eligible adults started January 2014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399512"/>
            <a:ext cx="4624206" cy="11489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How to Enroll in Covered California</a:t>
            </a:r>
          </a:p>
        </p:txBody>
      </p:sp>
      <p:pic>
        <p:nvPicPr>
          <p:cNvPr id="6" name="Picture 5" descr="123 enro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8" y="2187741"/>
            <a:ext cx="7977656" cy="31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600937" y="686028"/>
            <a:ext cx="4229568" cy="95227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Presenter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2782298" y="2294866"/>
            <a:ext cx="4096413" cy="1938294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>
              <a:buNone/>
            </a:pPr>
            <a:r>
              <a:rPr lang="en-US" sz="2353" b="1" dirty="0" smtClean="0">
                <a:solidFill>
                  <a:srgbClr val="000000"/>
                </a:solidFill>
                <a:latin typeface="Calibri"/>
                <a:cs typeface="Calibri"/>
              </a:rPr>
              <a:t>Melissa Vargas</a:t>
            </a:r>
          </a:p>
          <a:p>
            <a:pPr>
              <a:buNone/>
            </a:pPr>
            <a:r>
              <a:rPr lang="en-US" sz="2353" dirty="0" smtClean="0">
                <a:solidFill>
                  <a:srgbClr val="000000"/>
                </a:solidFill>
                <a:latin typeface="Calibri"/>
                <a:cs typeface="Calibri"/>
              </a:rPr>
              <a:t>Campaign Manager, ALL IN </a:t>
            </a:r>
          </a:p>
          <a:p>
            <a:pPr>
              <a:buNone/>
            </a:pPr>
            <a:r>
              <a:rPr lang="en-US" sz="2353" dirty="0" smtClean="0">
                <a:solidFill>
                  <a:srgbClr val="000000"/>
                </a:solidFill>
                <a:latin typeface="Calibri"/>
                <a:cs typeface="Calibri"/>
              </a:rPr>
              <a:t>The Children’s Partnership</a:t>
            </a:r>
          </a:p>
          <a:p>
            <a:pPr>
              <a:buNone/>
            </a:pPr>
            <a:r>
              <a:rPr lang="en-US" sz="2353" dirty="0" smtClean="0">
                <a:solidFill>
                  <a:srgbClr val="000000"/>
                </a:solidFill>
                <a:latin typeface="Calibri"/>
                <a:cs typeface="Calibri"/>
              </a:rPr>
              <a:t>mvargas@childrenspartnership.org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937" y="2294168"/>
            <a:ext cx="13529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INSERT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PHOTO</a:t>
            </a:r>
          </a:p>
          <a:p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344819"/>
            <a:ext cx="4467304" cy="107046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www.coveredca.com</a:t>
            </a:r>
          </a:p>
        </p:txBody>
      </p:sp>
      <p:pic>
        <p:nvPicPr>
          <p:cNvPr id="4" name="Picture 3" descr="Covered Californ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75" y="1581867"/>
            <a:ext cx="5126921" cy="44467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002" y="2858530"/>
            <a:ext cx="14562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Shop &amp; Compare Tool </a:t>
            </a:r>
            <a:r>
              <a:rPr lang="en-US" sz="2000" dirty="0" smtClean="0">
                <a:latin typeface="Calibri"/>
                <a:cs typeface="Calibri"/>
              </a:rPr>
              <a:t>– helps you find insurance plans, and if you qualify for financial assistance or Medi-Cal. 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4039" y="2858530"/>
            <a:ext cx="14399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Find Help Near You </a:t>
            </a:r>
            <a:r>
              <a:rPr lang="en-US" sz="2000" dirty="0" smtClean="0">
                <a:latin typeface="Calibri"/>
                <a:cs typeface="Calibri"/>
              </a:rPr>
              <a:t>– allows you to search for a CEC, agent, or county office by zip code or name.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791508" y="4830725"/>
            <a:ext cx="2416125" cy="10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21767" y="4841584"/>
            <a:ext cx="778567" cy="8141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51153" y="4016557"/>
            <a:ext cx="778567" cy="8141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75504" y="4843172"/>
            <a:ext cx="715727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9673" y="800674"/>
            <a:ext cx="5488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baseline="30000" dirty="0" smtClean="0">
                <a:latin typeface="Calibri"/>
                <a:cs typeface="Calibri"/>
              </a:rPr>
              <a:t>ALL IN is a statewide Campaign </a:t>
            </a:r>
            <a:r>
              <a:rPr lang="en-US" sz="3600" baseline="30000" dirty="0" smtClean="0">
                <a:latin typeface="Calibri"/>
                <a:cs typeface="Calibri"/>
              </a:rPr>
              <a:t>to inform millions of people in the school community about health coverage options now available through Covered California, and help them enroll.</a:t>
            </a:r>
            <a:endParaRPr lang="en-US" sz="3600" b="1" baseline="30000" dirty="0" smtClean="0">
              <a:latin typeface="Calibri"/>
              <a:cs typeface="Calibri"/>
            </a:endParaRPr>
          </a:p>
        </p:txBody>
      </p:sp>
      <p:pic>
        <p:nvPicPr>
          <p:cNvPr id="4" name="Picture 3" descr="vectorstock_2880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72" y="3304921"/>
            <a:ext cx="5488398" cy="25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9673" y="473377"/>
            <a:ext cx="435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Calibri"/>
                <a:cs typeface="Calibri"/>
              </a:rPr>
              <a:t>ALL IN Aims to Cover</a:t>
            </a:r>
          </a:p>
        </p:txBody>
      </p:sp>
      <p:pic>
        <p:nvPicPr>
          <p:cNvPr id="4" name="Picture 3" descr="vectorstock_2880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72" y="3304921"/>
            <a:ext cx="5488398" cy="2597668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219672" y="1325648"/>
            <a:ext cx="5091535" cy="1979273"/>
          </a:xfrm>
          <a:prstGeom prst="rect">
            <a:avLst/>
          </a:prstGeom>
        </p:spPr>
        <p:txBody>
          <a:bodyPr vert="horz" lIns="4572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 Employees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Early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Learning &amp; After-School Staff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IN_PartnerLog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55" y="2355559"/>
            <a:ext cx="5818909" cy="1875454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idx="4294967295"/>
          </p:nvPr>
        </p:nvSpPr>
        <p:spPr>
          <a:xfrm>
            <a:off x="3806083" y="1249162"/>
            <a:ext cx="4229568" cy="626334"/>
          </a:xfrm>
          <a:prstGeom prst="roundRect">
            <a:avLst>
              <a:gd name="adj" fmla="val 31160"/>
            </a:avLst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1"/>
                </a:solidFill>
                <a:latin typeface="Calibri"/>
                <a:cs typeface="Calibri"/>
              </a:rPr>
              <a:t>Our Anchor Partners</a:t>
            </a:r>
            <a:endParaRPr lang="en-US" sz="36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497732"/>
            <a:ext cx="5171232" cy="850196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Why Schools Should Care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4992" y="1921434"/>
            <a:ext cx="8233221" cy="294670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Healthy children attend class more often and learn better!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Families trust information they receive from schools.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Schools are uniquely positioned to serve as “on-ramps” to connect uninsured children, parents, and staff to coverage.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Schools have the ability to reach and help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millions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of children and families get affordable health coverage – if they make the move to get ALL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6" y="686029"/>
            <a:ext cx="4813603" cy="6263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The Potential is Great!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6" y="1826943"/>
            <a:ext cx="3912239" cy="388515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Over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10,000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schools across California.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Approximately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4,500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after-school programs across California.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Over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11,000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licensed child-care centers across California (including Head Start sites).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Nearly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33,200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licensed child-care providers across California. </a:t>
            </a:r>
          </a:p>
          <a:p>
            <a:endParaRPr lang="en-US" sz="2000" dirty="0"/>
          </a:p>
        </p:txBody>
      </p:sp>
      <p:pic>
        <p:nvPicPr>
          <p:cNvPr id="6" name="Picture 5" descr="headstart_im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90" y="2356438"/>
            <a:ext cx="3711460" cy="1923604"/>
          </a:xfrm>
          <a:prstGeom prst="rect">
            <a:avLst/>
          </a:prstGeom>
        </p:spPr>
      </p:pic>
      <p:pic>
        <p:nvPicPr>
          <p:cNvPr id="7" name="Picture 6" descr="Head start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31" y="3834446"/>
            <a:ext cx="2130658" cy="13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60" y="332232"/>
            <a:ext cx="5171232" cy="88696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Campaign Elements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23806" y="2061556"/>
            <a:ext cx="4320194" cy="28474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Website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www.allinforhealth.org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English and Spanish Language Materials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Resources and Links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Social Media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Enrollment Events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WalletCard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556"/>
            <a:ext cx="4823806" cy="31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60" y="596899"/>
            <a:ext cx="5171232" cy="7154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Calibri"/>
                <a:cs typeface="Calibri"/>
              </a:rPr>
              <a:t>ALL IN Toolkit Includes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335260" y="1355062"/>
            <a:ext cx="3287515" cy="46247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Fact Sheet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 Leaders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Parents &amp; Families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Early Learning Leaders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After-School Leaders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Game Plan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 Leaders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Wallet Card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Enrollment Tip Sheet</a:t>
            </a:r>
          </a:p>
        </p:txBody>
      </p:sp>
      <p:pic>
        <p:nvPicPr>
          <p:cNvPr id="7" name="Picture 6" descr="ALLIN_2FactSheetsImage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75" y="1922705"/>
            <a:ext cx="5354980" cy="40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60" y="595318"/>
            <a:ext cx="5346665" cy="111398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Calibri"/>
                <a:cs typeface="Calibri"/>
              </a:rPr>
              <a:t>Third Party Resources &amp; Links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335260" y="2038601"/>
            <a:ext cx="3909472" cy="1760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CCHI’s 10 FAQ about Obamacare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Hispanas Organized for Political Equality (HOPE) resource guide for undocumented immigrants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5035745" y="2038601"/>
            <a:ext cx="3654257" cy="15930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Link to Covered California’s FAQ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Link to FAQ for Medi-Cal eligibility</a:t>
            </a:r>
          </a:p>
        </p:txBody>
      </p:sp>
      <p:pic>
        <p:nvPicPr>
          <p:cNvPr id="8" name="Picture 7" descr="cchi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58712"/>
            <a:ext cx="2269200" cy="17155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 descr="hop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658" y="4024294"/>
            <a:ext cx="1552402" cy="19499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hop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214" y="4024294"/>
            <a:ext cx="1555273" cy="19499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686029"/>
            <a:ext cx="4229568" cy="6263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How YOU Can Help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1617956"/>
            <a:ext cx="8008498" cy="40299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Get informed. 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Provide leadership and help the cause.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Learn more about the ACA by visiting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www.coveredca.com.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Visit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www.allinforhealth.org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to download an ALL IN toolkit.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Share ACA Information.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Distribute ALL IN materials to your school or district.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Highlight information and materials in school announcements, newsletters, e-mail blasts, website, blog, and social media.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Send information directly to families and employees via text, robocalls, or simply in a backpack letter.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686029"/>
            <a:ext cx="4229568" cy="6263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How YOU Can Help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1617955"/>
            <a:ext cx="8041921" cy="414137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Create an environment for success.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Provide health coverage information at school events, including parent meetings, sporting events, and other school related activities.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Organize an informational training webinar with ALL IN, so you and your staff know the ACA basics and available health care programs.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Host an education and enrollment event!  ALL IN can help connect you to on-site enrollment assistance.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Identify interest among your staff in becoming Certified Enrollment Counselors (CEC) or becoming a Certified Enrollment Entity (CEE).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Adopt a resolution at your school district to ensure enrollment nights are organized with help of ALL IN staff.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686029"/>
            <a:ext cx="4229568" cy="626334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Calibri"/>
                <a:cs typeface="Calibri"/>
              </a:rPr>
              <a:t>CEEs and CECs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1617956"/>
            <a:ext cx="7952793" cy="440873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Certified Enrollment Entity (CEE) 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An entity registered by Covered California to provide one-on-one consumer assistance.  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Responsible for entering into a contract with Covered California, having CEC affiliate with them, and oversee CECs.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Certified Enrollment Counselor (CEC)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An individual certified by Covered California to provide face-to-face, one-on-one consumer assistance. 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 and early learning staff can become a CEC by completing the required training provided by Covered California.</a:t>
            </a:r>
          </a:p>
          <a:p>
            <a:pPr marL="914400" lvl="2" indent="-45720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Responsible for providing education, eligibility, enrollment, and retention.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8256" y="456737"/>
            <a:ext cx="5537092" cy="129207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Online Application Process </a:t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 smtClean="0">
                <a:latin typeface="Calibri"/>
                <a:cs typeface="Calibri"/>
              </a:rPr>
              <a:t>for a CEE &amp; CEC</a:t>
            </a:r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7" y="2121551"/>
            <a:ext cx="7230529" cy="37129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7251612" y="2408256"/>
            <a:ext cx="91754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534715"/>
            <a:ext cx="4546219" cy="11743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Questions on CEEs or CECs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936" y="2321004"/>
            <a:ext cx="8122489" cy="24580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4" indent="-342900" algn="just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For more information, contact the Covered California Enrollment Assistance Program Help Desk available Monday through Friday, from 8:00 am to 5:00 pm at:</a:t>
            </a:r>
          </a:p>
          <a:p>
            <a:pPr marL="342900" lvl="4" indent="-342900" algn="just">
              <a:buNone/>
            </a:pP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lvl="4" indent="-342900">
              <a:buFont typeface="Wingdings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1 (888) 402-0737 </a:t>
            </a:r>
          </a:p>
          <a:p>
            <a:pPr marL="342900" lvl="4" indent="-342900">
              <a:buFont typeface="Wingdings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https://assisters.ccgrantsandassisters.org</a:t>
            </a:r>
          </a:p>
          <a:p>
            <a:pPr marL="342900" lvl="4" indent="-342900">
              <a:buFont typeface="Wingdings" charset="2"/>
              <a:buChar char="v"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assisterinfo@ccgrantsandassisters.org</a:t>
            </a:r>
          </a:p>
        </p:txBody>
      </p:sp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512435"/>
            <a:ext cx="4229568" cy="6263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Sample Resolution</a:t>
            </a:r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4" name="Picture 3" descr="re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38" y="1312364"/>
            <a:ext cx="4107440" cy="47143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8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690516"/>
            <a:ext cx="5171232" cy="104453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Superintendent Tom Torlakson is ALL IN!</a:t>
            </a:r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4" name="Content Placeholder 3" descr="TT imag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65" r="-1865"/>
          <a:stretch>
            <a:fillRect/>
          </a:stretch>
        </p:blipFill>
        <p:spPr>
          <a:xfrm>
            <a:off x="6901390" y="3390727"/>
            <a:ext cx="2242610" cy="2676293"/>
          </a:xfrm>
        </p:spPr>
      </p:pic>
      <p:sp>
        <p:nvSpPr>
          <p:cNvPr id="7" name="Oval Callout 6"/>
          <p:cNvSpPr/>
          <p:nvPr/>
        </p:nvSpPr>
        <p:spPr>
          <a:xfrm>
            <a:off x="3293217" y="1440208"/>
            <a:ext cx="4048250" cy="271813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“Schools can play an active role in bringing ACA health coverage information and enrollment opportunities to parents, staff, and especially children.” 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9" name="Picture 8" descr="phot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92" y="3689814"/>
            <a:ext cx="3346994" cy="227711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8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389897"/>
            <a:ext cx="4610216" cy="118798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California State PTA </a:t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 smtClean="0">
                <a:latin typeface="Calibri"/>
                <a:cs typeface="Calibri"/>
              </a:rPr>
              <a:t>is ALL IN!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668640" y="1747668"/>
            <a:ext cx="5093436" cy="3776049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 Action: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Emailed </a:t>
            </a:r>
            <a:r>
              <a:rPr lang="en-US" sz="2000" dirty="0" smtClean="0">
                <a:latin typeface="Calibri"/>
                <a:cs typeface="Calibri"/>
              </a:rPr>
              <a:t>newsletter with ALL IN information to 10,000 local PTA leaders and/or parents.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Placed ALL IN badge with link on website and Facebook.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Provided 120-member state board information and materials.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latin typeface="Calibri"/>
                <a:cs typeface="Calibri"/>
              </a:rPr>
              <a:t>Sent 70,000 emails to principals and superintendents via PTA Connects.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p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4" y="1747668"/>
            <a:ext cx="3036301" cy="39287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799" y="5353932"/>
            <a:ext cx="1144235" cy="7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501295"/>
            <a:ext cx="5171232" cy="1076589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Moreno Valley Unified School District is ALL IN!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26190" y="2251432"/>
            <a:ext cx="5610845" cy="2721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Direct Action: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Trained staff on new regulations.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Provided links on website of local resources, like the ALL IN Campaign.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Promoting resolutions within school districts to ensure enrollment nights are organized with help of ALL IN staff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791" y="5210540"/>
            <a:ext cx="539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Jesus Holguin, </a:t>
            </a:r>
          </a:p>
          <a:p>
            <a:r>
              <a:rPr lang="en-US" sz="1600" dirty="0" smtClean="0">
                <a:latin typeface="Calibri"/>
                <a:cs typeface="Calibri"/>
              </a:rPr>
              <a:t>Vice President, California School Boards Association</a:t>
            </a:r>
          </a:p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8" name="Picture 7" descr="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2" y="2251432"/>
            <a:ext cx="2480366" cy="2804378"/>
          </a:xfrm>
          <a:prstGeom prst="rect">
            <a:avLst/>
          </a:prstGeom>
        </p:spPr>
      </p:pic>
      <p:pic>
        <p:nvPicPr>
          <p:cNvPr id="9" name="Picture 8" descr="logo w-wor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13" y="4795796"/>
            <a:ext cx="1281627" cy="12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690516"/>
            <a:ext cx="5171232" cy="591579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First 5 LA is ALL IN!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26190" y="2136633"/>
            <a:ext cx="5610845" cy="264098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Direct Action: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Posted ALL IN materials on website.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Introduced ALL IN to partners and colleagues.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Will use ALL IN to sponsor enrollment nights at schools or child-care.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1" y="1832483"/>
            <a:ext cx="2108200" cy="317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471" y="5167247"/>
            <a:ext cx="5171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prstClr val="black"/>
                </a:solidFill>
                <a:latin typeface="Calibri"/>
                <a:cs typeface="Calibri"/>
              </a:rPr>
              <a:t>Kim Belshé, </a:t>
            </a: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Calibri"/>
                <a:cs typeface="Calibri"/>
              </a:rPr>
              <a:t>Executive Director, </a:t>
            </a:r>
            <a:r>
              <a:rPr lang="en-US" sz="1600" dirty="0" smtClean="0">
                <a:latin typeface="Calibri"/>
                <a:cs typeface="Calibri"/>
              </a:rPr>
              <a:t>First 5 LA; </a:t>
            </a:r>
          </a:p>
          <a:p>
            <a:pPr algn="just"/>
            <a:r>
              <a:rPr lang="en-US" sz="1600" dirty="0" smtClean="0">
                <a:latin typeface="Calibri"/>
                <a:cs typeface="Calibri"/>
              </a:rPr>
              <a:t>Member, California Health Benefit Exchange Board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FirstFiveLA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2" y="5007483"/>
            <a:ext cx="1821103" cy="10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2" y="490157"/>
            <a:ext cx="5171232" cy="108772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Sacramento City Unified School District is ALL IN!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654" y="5227802"/>
            <a:ext cx="4406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/>
            <a:r>
              <a:rPr lang="en-US" sz="1600" dirty="0" smtClean="0">
                <a:latin typeface="Calibri"/>
                <a:cs typeface="Calibri"/>
              </a:rPr>
              <a:t>Nichole Wofford, </a:t>
            </a:r>
          </a:p>
          <a:p>
            <a:pPr marL="0" lvl="3" algn="just"/>
            <a:r>
              <a:rPr lang="en-US" sz="1600" dirty="0" smtClean="0">
                <a:latin typeface="Calibri"/>
                <a:cs typeface="Calibri"/>
              </a:rPr>
              <a:t>Specialist, Integrated Support Services,</a:t>
            </a:r>
          </a:p>
          <a:p>
            <a:pPr marL="0" lvl="3" algn="just"/>
            <a:r>
              <a:rPr lang="en-US" sz="1600" dirty="0" smtClean="0">
                <a:latin typeface="Calibri"/>
                <a:cs typeface="Calibri"/>
              </a:rPr>
              <a:t>Sacramento City Unified School District</a:t>
            </a:r>
          </a:p>
          <a:p>
            <a:pPr marL="0" lvl="3" algn="ctr"/>
            <a:endParaRPr lang="en-US" sz="1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061022" y="1905000"/>
            <a:ext cx="5876013" cy="3084285"/>
          </a:xfrm>
          <a:prstGeom prst="rect">
            <a:avLst/>
          </a:prstGeom>
        </p:spPr>
        <p:txBody>
          <a:bodyPr vert="horz" lIns="4572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 Action: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Ensuring all staff have accurate and consistent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Working with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students and parents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share materials.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“Sac City is using its existing infrastructure but is excited about using ALL IN materials to help share the information about affordable health insurance”.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Nichole Wofford -color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5" y="1905000"/>
            <a:ext cx="2106346" cy="3168490"/>
          </a:xfrm>
          <a:prstGeom prst="rect">
            <a:avLst/>
          </a:prstGeom>
        </p:spPr>
      </p:pic>
      <p:pic>
        <p:nvPicPr>
          <p:cNvPr id="6" name="Picture 5" descr="logo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69" y="5227803"/>
            <a:ext cx="3325031" cy="8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386" y="672684"/>
            <a:ext cx="5539907" cy="75322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What We Will Cover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387" y="2072021"/>
            <a:ext cx="5318413" cy="34930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ABC’s of the Affordable Care Act (ACA or Obamacare)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Covered California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Medi-Cal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How to Enroll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 ALL IN Campaign in Schools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Q &amp;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A0140-3154-48C0-9BCA-78C6EA1748A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1" y="155215"/>
            <a:ext cx="5546061" cy="1716288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Student Organizers in San Juan Unified School District are ALL IN!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4992" y="2044094"/>
            <a:ext cx="4147995" cy="37979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Phase I – Outreach &amp; Education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Team of 16 student organizers will provide 22 schools in San Juan USD ALL IN informational materials.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Student organizers will reach out to three schools each week between Nov. 4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and Dec. 20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2000" baseline="30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Student organizers will invite school staff, students, and families to Enrollment Fair in January.</a:t>
            </a:r>
            <a:endParaRPr lang="en-US" sz="2000" baseline="30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996006" y="2044094"/>
            <a:ext cx="3817594" cy="3797905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 II – Enrollment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Host Back-to-School ACA Enrollment Fair on January 11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228600" lvl="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noProof="0" dirty="0" smtClean="0">
                <a:solidFill>
                  <a:srgbClr val="000000"/>
                </a:solidFill>
                <a:latin typeface="Calibri"/>
                <a:cs typeface="Calibri"/>
              </a:rPr>
              <a:t>Work closely with ALL IN staff to provide on-the-ground assistance. </a:t>
            </a:r>
          </a:p>
          <a:p>
            <a:pPr marL="228600" lvl="0" indent="-228600">
              <a:spcBef>
                <a:spcPts val="1800"/>
              </a:spcBef>
              <a:buClr>
                <a:schemeClr val="accent1"/>
              </a:buClr>
              <a:buSzPct val="130000"/>
            </a:pPr>
            <a:endParaRPr kumimoji="0" lang="en-US" sz="1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an_Juan_NOTFORPRINT_2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62" y="4601298"/>
            <a:ext cx="1384337" cy="13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4655" y="929898"/>
            <a:ext cx="616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Calibri"/>
                <a:cs typeface="Calibri"/>
              </a:rPr>
              <a:t>Partial List of Outreach Partners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108347" y="1904923"/>
            <a:ext cx="6035653" cy="3127117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/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Association of California School Administrators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California Association of African-American Superintendents and Administrators (CAAASA)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California Child Care Resource &amp; Referral Network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California Family Resource Centers Association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California Head Start Association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108282" y="1938342"/>
            <a:ext cx="5891973" cy="2810947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/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California Network of Family Strengthening Networks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California School Employees Association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California State PTA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First 5 Association</a:t>
            </a:r>
          </a:p>
          <a:p>
            <a:pPr marL="228600" indent="-228600">
              <a:spcBef>
                <a:spcPts val="1800"/>
              </a:spcBef>
              <a:buClr>
                <a:schemeClr val="accent1"/>
              </a:buClr>
              <a:buSzPct val="130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Los Angeles Unified School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655" y="991451"/>
            <a:ext cx="616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Calibri"/>
                <a:cs typeface="Calibri"/>
              </a:rPr>
              <a:t>Additional Outreach Partners</a:t>
            </a:r>
          </a:p>
        </p:txBody>
      </p:sp>
    </p:spTree>
    <p:extLst>
      <p:ext uri="{BB962C8B-B14F-4D97-AF65-F5344CB8AC3E}">
        <p14:creationId xmlns:p14="http://schemas.microsoft.com/office/powerpoint/2010/main" val="460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61" y="1113990"/>
            <a:ext cx="6409433" cy="924611"/>
          </a:xfrm>
        </p:spPr>
        <p:txBody>
          <a:bodyPr/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dirty="0" smtClean="0">
                <a:latin typeface="Calibri"/>
                <a:cs typeface="Calibri"/>
              </a:rPr>
              <a:t>The Difference YOU Can Make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207642" y="1752600"/>
            <a:ext cx="5169596" cy="278133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Schools touch the lives of nearly every child and parent in California.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YOU have the power to connect children and families to the health care coverage they need and deserve.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6662" y="1734168"/>
            <a:ext cx="3099437" cy="657193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Contact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6571" y="2606737"/>
            <a:ext cx="3719401" cy="214481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www.allinforhealth.org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allinforhealth@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childrenspartnership.org</a:t>
            </a:r>
          </a:p>
          <a:p>
            <a:pPr algn="ctr"/>
            <a:endParaRPr lang="en-US" sz="2400" dirty="0" smtClean="0">
              <a:latin typeface="Calibri"/>
              <a:cs typeface="Calibri"/>
            </a:endParaRPr>
          </a:p>
          <a:p>
            <a:pPr algn="ctr"/>
            <a:r>
              <a:rPr lang="en-US" sz="2400" dirty="0" smtClean="0">
                <a:latin typeface="Calibri"/>
                <a:cs typeface="Calibri"/>
              </a:rPr>
              <a:t>(916) 844-2413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095" y="5319117"/>
            <a:ext cx="8694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Calibri"/>
                <a:cs typeface="Calibri"/>
              </a:rPr>
              <a:t>Presenter:</a:t>
            </a:r>
          </a:p>
          <a:p>
            <a:pPr algn="just"/>
            <a:endParaRPr lang="en-US" sz="1000" b="1" dirty="0" smtClean="0">
              <a:latin typeface="Calibri"/>
              <a:cs typeface="Calibri"/>
            </a:endParaRPr>
          </a:p>
          <a:p>
            <a:pPr algn="just"/>
            <a:r>
              <a:rPr lang="en-US" sz="2000" dirty="0" smtClean="0">
                <a:latin typeface="Calibri"/>
                <a:cs typeface="Calibri"/>
              </a:rPr>
              <a:t>Melissa Vargas</a:t>
            </a:r>
            <a:r>
              <a:rPr lang="en-US" sz="2000" b="1" dirty="0" smtClean="0"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mvargas@childrenspartnership.org</a:t>
            </a:r>
          </a:p>
          <a:p>
            <a:pPr algn="just"/>
            <a:endParaRPr lang="en-US" sz="2000" dirty="0" smtClean="0">
              <a:latin typeface="Calibri"/>
              <a:cs typeface="Calibri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8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628" y="672684"/>
            <a:ext cx="5570516" cy="86462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Why this Matters to Schools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628" y="2172280"/>
            <a:ext cx="5804477" cy="28183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Schools touch the lives of nearly every child and parent in California.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Health positively impacts learning and attendance.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YOU can connect children and families to newly available health care coverage that keeps kids healthier and ready to learn.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5834" y="410652"/>
            <a:ext cx="4958437" cy="126033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/>
                <a:cs typeface="Calibri"/>
              </a:rPr>
              <a:t>T</a:t>
            </a:r>
            <a:r>
              <a:rPr lang="en-US" sz="3600" dirty="0" smtClean="0">
                <a:latin typeface="Calibri"/>
                <a:cs typeface="Calibri"/>
              </a:rPr>
              <a:t>he Affordable Care Act </a:t>
            </a:r>
          </a:p>
          <a:p>
            <a:r>
              <a:rPr lang="en-US" sz="3600" dirty="0" smtClean="0">
                <a:latin typeface="Calibri"/>
                <a:cs typeface="Calibri"/>
              </a:rPr>
              <a:t>(ACA or Obamacare)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5834" y="2551037"/>
            <a:ext cx="8345310" cy="2734881"/>
          </a:xfrm>
        </p:spPr>
        <p:txBody>
          <a:bodyPr>
            <a:noAutofit/>
          </a:bodyPr>
          <a:lstStyle/>
          <a:p>
            <a:r>
              <a:rPr lang="en-US" sz="2000" cap="small" dirty="0" smtClean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 March 2010, President Barack Obama signed comprehensive health reform, the Patient Protection and Affordable Care Act (ACA or Obamacare).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 ACA will bring historic opportunities to achieve health coverage for millions of children and families.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THIS is a DEFINING moment for anyone whose passion is education and healthy children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476456"/>
            <a:ext cx="4467304" cy="12613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Affordable Care Act </a:t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 smtClean="0">
                <a:latin typeface="Calibri"/>
                <a:cs typeface="Calibri"/>
              </a:rPr>
              <a:t>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8351" y="2261399"/>
            <a:ext cx="7887649" cy="273488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No one can be turned down for coverage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No denial for pre-existing conditions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Rates not based on health status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Comprehensive benefits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Choice of affordable plans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091" y="221274"/>
            <a:ext cx="5247425" cy="114893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/>
                <a:cs typeface="Calibri"/>
              </a:rPr>
              <a:t>ACA</a:t>
            </a:r>
            <a:br>
              <a:rPr lang="en-US" sz="3600" b="1" dirty="0" smtClean="0">
                <a:latin typeface="Calibri"/>
                <a:cs typeface="Calibri"/>
              </a:rPr>
            </a:br>
            <a:r>
              <a:rPr lang="en-US" sz="3600" dirty="0" smtClean="0">
                <a:latin typeface="Calibri"/>
                <a:cs typeface="Calibri"/>
              </a:rPr>
              <a:t>Essential Health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091" y="1548446"/>
            <a:ext cx="8534028" cy="473445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Ambulatory patient services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Emergency services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Hospitalization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Maternity and newborn care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Mental health and substance use disorder services, including behavioral health treatment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Prescription drugs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Rehabilitative and habilitative services and devices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Laboratory services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Preventive and wellness services and chronic disease management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Pediatric services, including dental and vision care</a:t>
            </a: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937" y="388372"/>
            <a:ext cx="4467304" cy="121577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What is Covered California?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937" y="2264142"/>
            <a:ext cx="7887649" cy="192446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California’s new health insurance marketplace.</a:t>
            </a: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 first health exchange in the country formed under the ACA.</a:t>
            </a:r>
            <a:endParaRPr lang="en-US" sz="2000" cap="small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0"/>
            <a:r>
              <a:rPr lang="en-US" sz="2000" cap="small" dirty="0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ne of 17 state-based marketplaces.</a:t>
            </a:r>
            <a:endParaRPr lang="en-US" sz="2000" cap="small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Custom 2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559670"/>
      </a:accent1>
      <a:accent2>
        <a:srgbClr val="77AC8D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21468</TotalTime>
  <Words>1907</Words>
  <Application>Microsoft Office PowerPoint</Application>
  <PresentationFormat>On-screen Show (4:3)</PresentationFormat>
  <Paragraphs>256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Inspiration</vt:lpstr>
      <vt:lpstr>PowerPoint Presentation</vt:lpstr>
      <vt:lpstr>PowerPoint Presentation</vt:lpstr>
      <vt:lpstr>PowerPoint Presentation</vt:lpstr>
      <vt:lpstr>What We Will Cover</vt:lpstr>
      <vt:lpstr>Why this Matters to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Medi-Cal?</vt:lpstr>
      <vt:lpstr>Who Can Benefit from Medi-Cal?</vt:lpstr>
      <vt:lpstr>Families of Mixed Immigration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Schools Should Care</vt:lpstr>
      <vt:lpstr>PowerPoint Presentation</vt:lpstr>
      <vt:lpstr>Campaign Elements</vt:lpstr>
      <vt:lpstr>  ALL IN Toolkit Includes</vt:lpstr>
      <vt:lpstr>  Third Party Resources &amp;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Superintendent Tom Torlakson is ALL IN!</vt:lpstr>
      <vt:lpstr>California State PTA  is ALL IN!</vt:lpstr>
      <vt:lpstr>Moreno Valley Unified School District is ALL IN!</vt:lpstr>
      <vt:lpstr>First 5 LA is ALL IN!</vt:lpstr>
      <vt:lpstr>Sacramento City Unified School District is ALL IN!</vt:lpstr>
      <vt:lpstr>Student Organizers in San Juan Unified School District are ALL IN!</vt:lpstr>
      <vt:lpstr>PowerPoint Presentation</vt:lpstr>
      <vt:lpstr>PowerPoint Presentation</vt:lpstr>
      <vt:lpstr>   The Difference YOU Can Make </vt:lpstr>
      <vt:lpstr>Contact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Ziegler Design</dc:creator>
  <cp:lastModifiedBy>csba</cp:lastModifiedBy>
  <cp:revision>219</cp:revision>
  <cp:lastPrinted>2013-10-24T18:45:11Z</cp:lastPrinted>
  <dcterms:created xsi:type="dcterms:W3CDTF">2013-12-27T18:51:32Z</dcterms:created>
  <dcterms:modified xsi:type="dcterms:W3CDTF">2014-02-11T17:43:00Z</dcterms:modified>
</cp:coreProperties>
</file>